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70" r:id="rId4"/>
  </p:sldMasterIdLst>
  <p:notesMasterIdLst>
    <p:notesMasterId r:id="rId99"/>
  </p:notesMasterIdLst>
  <p:handoutMasterIdLst>
    <p:handoutMasterId r:id="rId100"/>
  </p:handoutMasterIdLst>
  <p:sldIdLst>
    <p:sldId id="827" r:id="rId5"/>
    <p:sldId id="257" r:id="rId6"/>
    <p:sldId id="258" r:id="rId7"/>
    <p:sldId id="259" r:id="rId8"/>
    <p:sldId id="256" r:id="rId9"/>
    <p:sldId id="665" r:id="rId10"/>
    <p:sldId id="773" r:id="rId11"/>
    <p:sldId id="838" r:id="rId12"/>
    <p:sldId id="675" r:id="rId13"/>
    <p:sldId id="769" r:id="rId14"/>
    <p:sldId id="282" r:id="rId15"/>
    <p:sldId id="330" r:id="rId16"/>
    <p:sldId id="681" r:id="rId17"/>
    <p:sldId id="760" r:id="rId18"/>
    <p:sldId id="761" r:id="rId19"/>
    <p:sldId id="763" r:id="rId20"/>
    <p:sldId id="764" r:id="rId21"/>
    <p:sldId id="767" r:id="rId22"/>
    <p:sldId id="768" r:id="rId23"/>
    <p:sldId id="770" r:id="rId24"/>
    <p:sldId id="758" r:id="rId25"/>
    <p:sldId id="281" r:id="rId26"/>
    <p:sldId id="286" r:id="rId27"/>
    <p:sldId id="287" r:id="rId28"/>
    <p:sldId id="288" r:id="rId29"/>
    <p:sldId id="301" r:id="rId30"/>
    <p:sldId id="289" r:id="rId31"/>
    <p:sldId id="839" r:id="rId32"/>
    <p:sldId id="298" r:id="rId33"/>
    <p:sldId id="290" r:id="rId34"/>
    <p:sldId id="733" r:id="rId35"/>
    <p:sldId id="734" r:id="rId36"/>
    <p:sldId id="291" r:id="rId37"/>
    <p:sldId id="292" r:id="rId38"/>
    <p:sldId id="293" r:id="rId39"/>
    <p:sldId id="294" r:id="rId40"/>
    <p:sldId id="295" r:id="rId41"/>
    <p:sldId id="296" r:id="rId42"/>
    <p:sldId id="820" r:id="rId43"/>
    <p:sldId id="822" r:id="rId44"/>
    <p:sldId id="823" r:id="rId45"/>
    <p:sldId id="824" r:id="rId46"/>
    <p:sldId id="328" r:id="rId47"/>
    <p:sldId id="818" r:id="rId48"/>
    <p:sldId id="666" r:id="rId49"/>
    <p:sldId id="329" r:id="rId50"/>
    <p:sldId id="841" r:id="rId51"/>
    <p:sldId id="842" r:id="rId52"/>
    <p:sldId id="872" r:id="rId53"/>
    <p:sldId id="871" r:id="rId54"/>
    <p:sldId id="873" r:id="rId55"/>
    <p:sldId id="875" r:id="rId56"/>
    <p:sldId id="843" r:id="rId57"/>
    <p:sldId id="379" r:id="rId58"/>
    <p:sldId id="876" r:id="rId59"/>
    <p:sldId id="844" r:id="rId60"/>
    <p:sldId id="845" r:id="rId61"/>
    <p:sldId id="880" r:id="rId62"/>
    <p:sldId id="846" r:id="rId63"/>
    <p:sldId id="847" r:id="rId64"/>
    <p:sldId id="848" r:id="rId65"/>
    <p:sldId id="881" r:id="rId66"/>
    <p:sldId id="882" r:id="rId67"/>
    <p:sldId id="883" r:id="rId68"/>
    <p:sldId id="850" r:id="rId69"/>
    <p:sldId id="851" r:id="rId70"/>
    <p:sldId id="884" r:id="rId71"/>
    <p:sldId id="852" r:id="rId72"/>
    <p:sldId id="853" r:id="rId73"/>
    <p:sldId id="877" r:id="rId74"/>
    <p:sldId id="854" r:id="rId75"/>
    <p:sldId id="885" r:id="rId76"/>
    <p:sldId id="856" r:id="rId77"/>
    <p:sldId id="857" r:id="rId78"/>
    <p:sldId id="886" r:id="rId79"/>
    <p:sldId id="887" r:id="rId80"/>
    <p:sldId id="859" r:id="rId81"/>
    <p:sldId id="858" r:id="rId82"/>
    <p:sldId id="878" r:id="rId83"/>
    <p:sldId id="870" r:id="rId84"/>
    <p:sldId id="888" r:id="rId85"/>
    <p:sldId id="860" r:id="rId86"/>
    <p:sldId id="861" r:id="rId87"/>
    <p:sldId id="862" r:id="rId88"/>
    <p:sldId id="889" r:id="rId89"/>
    <p:sldId id="890" r:id="rId90"/>
    <p:sldId id="865" r:id="rId91"/>
    <p:sldId id="866" r:id="rId92"/>
    <p:sldId id="891" r:id="rId93"/>
    <p:sldId id="892" r:id="rId94"/>
    <p:sldId id="868" r:id="rId95"/>
    <p:sldId id="893" r:id="rId96"/>
    <p:sldId id="869" r:id="rId97"/>
    <p:sldId id="744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D1A13"/>
    <a:srgbClr val="07203F"/>
    <a:srgbClr val="174D40"/>
    <a:srgbClr val="F6A07A"/>
    <a:srgbClr val="F36B6B"/>
    <a:srgbClr val="359966"/>
    <a:srgbClr val="F47602"/>
    <a:srgbClr val="F48100"/>
    <a:srgbClr val="F081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07" autoAdjust="0"/>
    <p:restoredTop sz="86400" autoAdjust="0"/>
  </p:normalViewPr>
  <p:slideViewPr>
    <p:cSldViewPr snapToGrid="0">
      <p:cViewPr varScale="1">
        <p:scale>
          <a:sx n="192" d="100"/>
          <a:sy n="192" d="100"/>
        </p:scale>
        <p:origin x="440" y="184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84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2F5F-49ED-40E3-A1A5-941FF8279870}" type="datetimeFigureOut">
              <a:rPr lang="en-US" smtClean="0"/>
              <a:t>1/9/24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74FA-BCF5-412C-B474-5CA730E53DF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C1060-699B-414A-8D16-7630F8BDD05E}" type="datetimeFigureOut">
              <a:rPr lang="en-US" smtClean="0"/>
              <a:t>1/9/24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F348-2A86-4531-BD4E-BD8C0BBDAD47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Huhu</a:t>
            </a:r>
            <a:r>
              <a:rPr lang="en-US" dirty="0"/>
              <a:t> :wave:</a:t>
            </a:r>
          </a:p>
          <a:p>
            <a:r>
              <a:rPr lang="en-US" dirty="0"/>
              <a:t>Wie </a:t>
            </a:r>
            <a:r>
              <a:rPr lang="en-US" dirty="0" err="1"/>
              <a:t>gehts</a:t>
            </a:r>
            <a:r>
              <a:rPr lang="en-US" dirty="0"/>
              <a:t> </a:t>
            </a:r>
            <a:r>
              <a:rPr lang="en-US" dirty="0" err="1"/>
              <a:t>dir</a:t>
            </a:r>
            <a:r>
              <a:rPr lang="en-US" dirty="0"/>
              <a:t> </a:t>
            </a:r>
            <a:r>
              <a:rPr lang="en-US" dirty="0" err="1"/>
              <a:t>heute</a:t>
            </a:r>
            <a:r>
              <a:rPr lang="en-US" dirty="0"/>
              <a:t> Julian? Also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gehts</a:t>
            </a:r>
            <a:r>
              <a:rPr lang="en-US" dirty="0"/>
              <a:t> super!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70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3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6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723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184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0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506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51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543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175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194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30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099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15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61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20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jeder Screen besteht aus einer Vielzahl an Widgets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29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5793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76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8731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6697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6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417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948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98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6514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352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9392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401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3528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048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iPad herumgeben!!!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39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iPad herumgeben!!!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14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62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943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3115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927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375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7620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907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344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160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873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451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220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139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2791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519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1236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8827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6290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1038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899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0848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72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sind eure Erfahrung mit App Entwicklung?</a:t>
            </a:r>
          </a:p>
          <a:p>
            <a:r>
              <a:rPr lang="de-DE" dirty="0"/>
              <a:t>Was erhofft ihr euch von diesem Workshop?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4329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68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129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0152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47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479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0128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664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88821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606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68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206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37481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5991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5541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543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13420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85268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87660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96857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411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635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8675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6413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1582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5127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0351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4916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35094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33204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9909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582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27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4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cap="none" baseline="0"/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830" y="635000"/>
            <a:ext cx="5171770" cy="2039374"/>
          </a:xfrm>
        </p:spPr>
        <p:txBody>
          <a:bodyPr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cap="none"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cap="none"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22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 master text style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>
            <a:noAutofit/>
          </a:bodyPr>
          <a:lstStyle>
            <a:lvl1pPr>
              <a:defRPr sz="5400" cap="none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1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77512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4903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  <p:sldLayoutId id="214748369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sion.com/static/ff52cd96947062ae3ffd1703a0ee6ef3/6axunz.jpe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.pinimg.com/originals/64/52/25/6452257db5d4a6e68d29adb8312065b3.jp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-lab.com/de/startseit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cdn4.iconfinder.com/data/icons/google-i-o-2016/512/google_firebase-2-512.png" TargetMode="External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15.png"/><Relationship Id="rId10" Type="http://schemas.openxmlformats.org/officeDocument/2006/relationships/image" Target="../media/image30.png"/><Relationship Id="rId4" Type="http://schemas.openxmlformats.org/officeDocument/2006/relationships/notesSlide" Target="../notesSlides/notesSlide40.xml"/><Relationship Id="rId9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hyperlink" Target="https://cdn4.iconfinder.com/data/icons/google-i-o-2016/512/google_firebase-2-512.png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tiff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slideLayout" Target="../slideLayouts/slideLayout4.xml"/><Relationship Id="rId7" Type="http://schemas.openxmlformats.org/officeDocument/2006/relationships/hyperlink" Target="https://i.redd.it/obvqaa0lhn841.jpg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i.redd.it/mtmt704q2oa51.jpg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23455" y="1502286"/>
            <a:ext cx="5331591" cy="3724076"/>
            <a:chOff x="0" y="0"/>
            <a:chExt cx="15163800" cy="10591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63800" cy="10591800"/>
            </a:xfrm>
            <a:custGeom>
              <a:avLst/>
              <a:gdLst/>
              <a:ahLst/>
              <a:cxnLst/>
              <a:rect l="l" t="t" r="r" b="b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3"/>
              <a:stretch>
                <a:fillRect t="-85867" b="-288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7622385" y="1705459"/>
            <a:ext cx="2788347" cy="891551"/>
          </a:xfrm>
          <a:custGeom>
            <a:avLst/>
            <a:gdLst/>
            <a:ahLst/>
            <a:cxnLst/>
            <a:rect l="l" t="t" r="r" b="b"/>
            <a:pathLst>
              <a:path w="4182520" h="1337327">
                <a:moveTo>
                  <a:pt x="0" y="0"/>
                </a:moveTo>
                <a:lnTo>
                  <a:pt x="4182520" y="0"/>
                </a:lnTo>
                <a:lnTo>
                  <a:pt x="4182520" y="1337327"/>
                </a:lnTo>
                <a:lnTo>
                  <a:pt x="0" y="1337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623455" y="5404162"/>
            <a:ext cx="1620993" cy="1215123"/>
            <a:chOff x="0" y="0"/>
            <a:chExt cx="535451" cy="4013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5451" cy="401383"/>
            </a:xfrm>
            <a:custGeom>
              <a:avLst/>
              <a:gdLst/>
              <a:ahLst/>
              <a:cxnLst/>
              <a:rect l="l" t="t" r="r" b="b"/>
              <a:pathLst>
                <a:path w="535451" h="401383">
                  <a:moveTo>
                    <a:pt x="47760" y="0"/>
                  </a:moveTo>
                  <a:lnTo>
                    <a:pt x="487691" y="0"/>
                  </a:lnTo>
                  <a:cubicBezTo>
                    <a:pt x="500357" y="0"/>
                    <a:pt x="512505" y="5032"/>
                    <a:pt x="521462" y="13989"/>
                  </a:cubicBezTo>
                  <a:cubicBezTo>
                    <a:pt x="530419" y="22945"/>
                    <a:pt x="535451" y="35094"/>
                    <a:pt x="535451" y="47760"/>
                  </a:cubicBezTo>
                  <a:lnTo>
                    <a:pt x="535451" y="353622"/>
                  </a:lnTo>
                  <a:cubicBezTo>
                    <a:pt x="535451" y="366289"/>
                    <a:pt x="530419" y="378437"/>
                    <a:pt x="521462" y="387394"/>
                  </a:cubicBezTo>
                  <a:cubicBezTo>
                    <a:pt x="512505" y="396351"/>
                    <a:pt x="500357" y="401383"/>
                    <a:pt x="487691" y="401383"/>
                  </a:cubicBezTo>
                  <a:lnTo>
                    <a:pt x="47760" y="401383"/>
                  </a:lnTo>
                  <a:cubicBezTo>
                    <a:pt x="21383" y="401383"/>
                    <a:pt x="0" y="380000"/>
                    <a:pt x="0" y="353622"/>
                  </a:cubicBezTo>
                  <a:lnTo>
                    <a:pt x="0" y="47760"/>
                  </a:lnTo>
                  <a:cubicBezTo>
                    <a:pt x="0" y="21383"/>
                    <a:pt x="21383" y="0"/>
                    <a:pt x="47760" y="0"/>
                  </a:cubicBezTo>
                  <a:close/>
                </a:path>
              </a:pathLst>
            </a:custGeom>
            <a:solidFill>
              <a:srgbClr val="E8F0FD">
                <a:alpha val="6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535451" cy="477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48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48914" y="5404162"/>
            <a:ext cx="1648010" cy="1215123"/>
            <a:chOff x="0" y="0"/>
            <a:chExt cx="544375" cy="401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4375" cy="401383"/>
            </a:xfrm>
            <a:custGeom>
              <a:avLst/>
              <a:gdLst/>
              <a:ahLst/>
              <a:cxnLst/>
              <a:rect l="l" t="t" r="r" b="b"/>
              <a:pathLst>
                <a:path w="544375" h="401383">
                  <a:moveTo>
                    <a:pt x="46977" y="0"/>
                  </a:moveTo>
                  <a:lnTo>
                    <a:pt x="497398" y="0"/>
                  </a:lnTo>
                  <a:cubicBezTo>
                    <a:pt x="509857" y="0"/>
                    <a:pt x="521806" y="4949"/>
                    <a:pt x="530616" y="13759"/>
                  </a:cubicBezTo>
                  <a:cubicBezTo>
                    <a:pt x="539426" y="22569"/>
                    <a:pt x="544375" y="34518"/>
                    <a:pt x="544375" y="46977"/>
                  </a:cubicBezTo>
                  <a:lnTo>
                    <a:pt x="544375" y="354405"/>
                  </a:lnTo>
                  <a:cubicBezTo>
                    <a:pt x="544375" y="380350"/>
                    <a:pt x="523343" y="401383"/>
                    <a:pt x="497398" y="401383"/>
                  </a:cubicBezTo>
                  <a:lnTo>
                    <a:pt x="46977" y="401383"/>
                  </a:lnTo>
                  <a:cubicBezTo>
                    <a:pt x="21032" y="401383"/>
                    <a:pt x="0" y="380350"/>
                    <a:pt x="0" y="354405"/>
                  </a:cubicBezTo>
                  <a:lnTo>
                    <a:pt x="0" y="46977"/>
                  </a:lnTo>
                  <a:cubicBezTo>
                    <a:pt x="0" y="21032"/>
                    <a:pt x="21032" y="0"/>
                    <a:pt x="46977" y="0"/>
                  </a:cubicBezTo>
                  <a:close/>
                </a:path>
              </a:pathLst>
            </a:custGeom>
            <a:solidFill>
              <a:srgbClr val="E8F0FD">
                <a:alpha val="6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544375" cy="477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48"/>
                </a:lnSpc>
              </a:pPr>
              <a:endParaRPr sz="12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301390" y="5404162"/>
            <a:ext cx="1648010" cy="1215123"/>
            <a:chOff x="0" y="0"/>
            <a:chExt cx="544375" cy="4013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4375" cy="401383"/>
            </a:xfrm>
            <a:custGeom>
              <a:avLst/>
              <a:gdLst/>
              <a:ahLst/>
              <a:cxnLst/>
              <a:rect l="l" t="t" r="r" b="b"/>
              <a:pathLst>
                <a:path w="544375" h="401383">
                  <a:moveTo>
                    <a:pt x="46977" y="0"/>
                  </a:moveTo>
                  <a:lnTo>
                    <a:pt x="497398" y="0"/>
                  </a:lnTo>
                  <a:cubicBezTo>
                    <a:pt x="509857" y="0"/>
                    <a:pt x="521806" y="4949"/>
                    <a:pt x="530616" y="13759"/>
                  </a:cubicBezTo>
                  <a:cubicBezTo>
                    <a:pt x="539426" y="22569"/>
                    <a:pt x="544375" y="34518"/>
                    <a:pt x="544375" y="46977"/>
                  </a:cubicBezTo>
                  <a:lnTo>
                    <a:pt x="544375" y="354405"/>
                  </a:lnTo>
                  <a:cubicBezTo>
                    <a:pt x="544375" y="380350"/>
                    <a:pt x="523343" y="401383"/>
                    <a:pt x="497398" y="401383"/>
                  </a:cubicBezTo>
                  <a:lnTo>
                    <a:pt x="46977" y="401383"/>
                  </a:lnTo>
                  <a:cubicBezTo>
                    <a:pt x="21032" y="401383"/>
                    <a:pt x="0" y="380350"/>
                    <a:pt x="0" y="354405"/>
                  </a:cubicBezTo>
                  <a:lnTo>
                    <a:pt x="0" y="46977"/>
                  </a:lnTo>
                  <a:cubicBezTo>
                    <a:pt x="0" y="21032"/>
                    <a:pt x="21032" y="0"/>
                    <a:pt x="46977" y="0"/>
                  </a:cubicBezTo>
                  <a:close/>
                </a:path>
              </a:pathLst>
            </a:custGeom>
            <a:solidFill>
              <a:srgbClr val="E8F0FD">
                <a:alpha val="6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544375" cy="477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48"/>
                </a:lnSpc>
              </a:pPr>
              <a:endParaRPr sz="1200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90793" y="6157508"/>
            <a:ext cx="1653655" cy="23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9"/>
              </a:lnSpc>
            </a:pPr>
            <a:r>
              <a:rPr lang="en-US" sz="1435">
                <a:solidFill>
                  <a:srgbClr val="0A2E36"/>
                </a:solidFill>
                <a:latin typeface="Roboto"/>
              </a:rPr>
              <a:t>Gründung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48914" y="6184044"/>
            <a:ext cx="1648010" cy="214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6"/>
              </a:lnSpc>
            </a:pPr>
            <a:r>
              <a:rPr lang="en-US" sz="1275">
                <a:solidFill>
                  <a:srgbClr val="0A2E36"/>
                </a:solidFill>
                <a:latin typeface="Roboto"/>
              </a:rPr>
              <a:t>Teammitglieder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01390" y="6177694"/>
            <a:ext cx="1648010" cy="23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9"/>
              </a:lnSpc>
            </a:pPr>
            <a:r>
              <a:rPr lang="en-US" sz="1435">
                <a:solidFill>
                  <a:srgbClr val="0A2E36"/>
                </a:solidFill>
                <a:latin typeface="Roboto"/>
              </a:rPr>
              <a:t>Projekte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92764" y="5649774"/>
            <a:ext cx="1653655" cy="396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333">
                <a:solidFill>
                  <a:srgbClr val="0A2E36"/>
                </a:solidFill>
                <a:latin typeface="Roboto Bold"/>
              </a:rPr>
              <a:t>2017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43269" y="5649774"/>
            <a:ext cx="1653655" cy="396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333">
                <a:solidFill>
                  <a:srgbClr val="0A2E36"/>
                </a:solidFill>
                <a:latin typeface="Roboto Bold"/>
              </a:rPr>
              <a:t>20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01390" y="5649774"/>
            <a:ext cx="1653655" cy="396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333">
                <a:solidFill>
                  <a:srgbClr val="0A2E36"/>
                </a:solidFill>
                <a:latin typeface="Roboto Bold"/>
              </a:rPr>
              <a:t>10+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23687" y="344880"/>
            <a:ext cx="6744625" cy="558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13"/>
              </a:lnSpc>
              <a:spcBef>
                <a:spcPct val="0"/>
              </a:spcBef>
            </a:pPr>
            <a:r>
              <a:rPr lang="en-US" sz="3366" dirty="0" err="1">
                <a:solidFill>
                  <a:srgbClr val="000000"/>
                </a:solidFill>
                <a:latin typeface="Roboto Slab Bold"/>
              </a:rPr>
              <a:t>Wir</a:t>
            </a:r>
            <a:r>
              <a:rPr lang="en-US" sz="3366" dirty="0">
                <a:solidFill>
                  <a:srgbClr val="000000"/>
                </a:solidFill>
                <a:latin typeface="Roboto Slab Bold"/>
              </a:rPr>
              <a:t> </a:t>
            </a:r>
            <a:r>
              <a:rPr lang="en-US" sz="3366" dirty="0" err="1">
                <a:solidFill>
                  <a:srgbClr val="000000"/>
                </a:solidFill>
                <a:latin typeface="Roboto Slab Bold"/>
              </a:rPr>
              <a:t>entwickeln</a:t>
            </a:r>
            <a:r>
              <a:rPr lang="en-US" sz="3366" dirty="0">
                <a:solidFill>
                  <a:srgbClr val="000000"/>
                </a:solidFill>
                <a:latin typeface="Roboto Slab Bold"/>
              </a:rPr>
              <a:t> die Zukunft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4322" y="969631"/>
            <a:ext cx="9943356" cy="35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000000"/>
                </a:solidFill>
                <a:latin typeface="Roboto Slab"/>
              </a:rPr>
              <a:t>mit</a:t>
            </a:r>
            <a:r>
              <a:rPr lang="en-US" sz="2100" dirty="0">
                <a:solidFill>
                  <a:srgbClr val="000000"/>
                </a:solidFill>
                <a:latin typeface="Roboto Slab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Roboto Slab"/>
              </a:rPr>
              <a:t>innovativen</a:t>
            </a:r>
            <a:r>
              <a:rPr lang="en-US" sz="2100" dirty="0">
                <a:solidFill>
                  <a:srgbClr val="000000"/>
                </a:solidFill>
                <a:latin typeface="Roboto Slab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Roboto Slab"/>
              </a:rPr>
              <a:t>Projekten</a:t>
            </a:r>
            <a:r>
              <a:rPr lang="en-US" sz="2100" dirty="0">
                <a:solidFill>
                  <a:srgbClr val="000000"/>
                </a:solidFill>
                <a:latin typeface="Roboto Slab"/>
              </a:rPr>
              <a:t> für Startups &amp; </a:t>
            </a:r>
            <a:r>
              <a:rPr lang="en-US" sz="2100" dirty="0" err="1">
                <a:solidFill>
                  <a:srgbClr val="000000"/>
                </a:solidFill>
                <a:latin typeface="Roboto Slab"/>
              </a:rPr>
              <a:t>Mittelstand</a:t>
            </a:r>
            <a:endParaRPr lang="en-US" sz="2100" dirty="0">
              <a:solidFill>
                <a:srgbClr val="000000"/>
              </a:solidFill>
              <a:latin typeface="Roboto Slab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6612232" y="4880490"/>
            <a:ext cx="1036149" cy="423785"/>
          </a:xfrm>
          <a:custGeom>
            <a:avLst/>
            <a:gdLst/>
            <a:ahLst/>
            <a:cxnLst/>
            <a:rect l="l" t="t" r="r" b="b"/>
            <a:pathLst>
              <a:path w="1554224" h="635677">
                <a:moveTo>
                  <a:pt x="0" y="0"/>
                </a:moveTo>
                <a:lnTo>
                  <a:pt x="1554224" y="0"/>
                </a:lnTo>
                <a:lnTo>
                  <a:pt x="1554224" y="635677"/>
                </a:lnTo>
                <a:lnTo>
                  <a:pt x="0" y="6356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8056806" y="4928555"/>
            <a:ext cx="1595723" cy="327655"/>
          </a:xfrm>
          <a:custGeom>
            <a:avLst/>
            <a:gdLst/>
            <a:ahLst/>
            <a:cxnLst/>
            <a:rect l="l" t="t" r="r" b="b"/>
            <a:pathLst>
              <a:path w="2393584" h="491483">
                <a:moveTo>
                  <a:pt x="0" y="0"/>
                </a:moveTo>
                <a:lnTo>
                  <a:pt x="2393584" y="0"/>
                </a:lnTo>
                <a:lnTo>
                  <a:pt x="2393584" y="491483"/>
                </a:lnTo>
                <a:lnTo>
                  <a:pt x="0" y="4914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0058929" y="4880490"/>
            <a:ext cx="1361955" cy="423785"/>
          </a:xfrm>
          <a:custGeom>
            <a:avLst/>
            <a:gdLst/>
            <a:ahLst/>
            <a:cxnLst/>
            <a:rect l="l" t="t" r="r" b="b"/>
            <a:pathLst>
              <a:path w="2042933" h="635677">
                <a:moveTo>
                  <a:pt x="0" y="0"/>
                </a:moveTo>
                <a:lnTo>
                  <a:pt x="2042933" y="0"/>
                </a:lnTo>
                <a:lnTo>
                  <a:pt x="2042933" y="635677"/>
                </a:lnTo>
                <a:lnTo>
                  <a:pt x="0" y="6356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8921088" y="5608984"/>
            <a:ext cx="2240506" cy="606809"/>
          </a:xfrm>
          <a:custGeom>
            <a:avLst/>
            <a:gdLst/>
            <a:ahLst/>
            <a:cxnLst/>
            <a:rect l="l" t="t" r="r" b="b"/>
            <a:pathLst>
              <a:path w="3360759" h="910214">
                <a:moveTo>
                  <a:pt x="0" y="0"/>
                </a:moveTo>
                <a:lnTo>
                  <a:pt x="3360759" y="0"/>
                </a:lnTo>
                <a:lnTo>
                  <a:pt x="3360759" y="910214"/>
                </a:lnTo>
                <a:lnTo>
                  <a:pt x="0" y="9102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6130" b="-343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6875315" y="5608984"/>
            <a:ext cx="2045774" cy="521021"/>
          </a:xfrm>
          <a:custGeom>
            <a:avLst/>
            <a:gdLst/>
            <a:ahLst/>
            <a:cxnLst/>
            <a:rect l="l" t="t" r="r" b="b"/>
            <a:pathLst>
              <a:path w="3068661" h="781532">
                <a:moveTo>
                  <a:pt x="0" y="0"/>
                </a:moveTo>
                <a:lnTo>
                  <a:pt x="3068660" y="0"/>
                </a:lnTo>
                <a:lnTo>
                  <a:pt x="3068660" y="781532"/>
                </a:lnTo>
                <a:lnTo>
                  <a:pt x="0" y="7815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59523" b="-558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7289193" y="4231733"/>
            <a:ext cx="3611375" cy="295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8"/>
              </a:lnSpc>
              <a:spcBef>
                <a:spcPct val="0"/>
              </a:spcBef>
            </a:pPr>
            <a:r>
              <a:rPr lang="en-US" sz="1639" spc="85">
                <a:solidFill>
                  <a:srgbClr val="000000"/>
                </a:solidFill>
                <a:latin typeface="Roboto Slab Bold"/>
              </a:rPr>
              <a:t>Ein paar unserer Kunden: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821840" y="2860651"/>
            <a:ext cx="4389437" cy="113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9"/>
              </a:lnSpc>
            </a:pPr>
            <a:r>
              <a:rPr lang="en-US" sz="1199" spc="62">
                <a:solidFill>
                  <a:srgbClr val="000000"/>
                </a:solidFill>
                <a:latin typeface="Roboto"/>
              </a:rPr>
              <a:t>Wir entwickeln SaaS-Plattformen,</a:t>
            </a:r>
          </a:p>
          <a:p>
            <a:pPr algn="ctr">
              <a:lnSpc>
                <a:spcPts val="1799"/>
              </a:lnSpc>
            </a:pPr>
            <a:r>
              <a:rPr lang="en-US" sz="1199" spc="62">
                <a:solidFill>
                  <a:srgbClr val="000000"/>
                </a:solidFill>
                <a:latin typeface="Roboto"/>
              </a:rPr>
              <a:t> Apps und KI basierte Tools mit extremen Nutzerfokus.</a:t>
            </a:r>
          </a:p>
          <a:p>
            <a:pPr algn="ctr">
              <a:lnSpc>
                <a:spcPts val="1799"/>
              </a:lnSpc>
            </a:pPr>
            <a:r>
              <a:rPr lang="en-US" sz="1199" spc="62">
                <a:solidFill>
                  <a:srgbClr val="000000"/>
                </a:solidFill>
                <a:latin typeface="Roboto"/>
              </a:rPr>
              <a:t>Mit unserem Entwicklerteam in München und der starken</a:t>
            </a:r>
          </a:p>
          <a:p>
            <a:pPr algn="ctr">
              <a:lnSpc>
                <a:spcPts val="1799"/>
              </a:lnSpc>
              <a:spcBef>
                <a:spcPct val="0"/>
              </a:spcBef>
            </a:pPr>
            <a:r>
              <a:rPr lang="en-US" sz="1199" spc="62">
                <a:solidFill>
                  <a:srgbClr val="000000"/>
                </a:solidFill>
                <a:latin typeface="Roboto"/>
              </a:rPr>
              <a:t>Bindung zur TUM sind wir technologisch am Zahn der Zeit.</a:t>
            </a:r>
          </a:p>
        </p:txBody>
      </p:sp>
    </p:spTree>
    <p:extLst>
      <p:ext uri="{BB962C8B-B14F-4D97-AF65-F5344CB8AC3E}">
        <p14:creationId xmlns:p14="http://schemas.microsoft.com/office/powerpoint/2010/main" val="1295443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even is Flutter?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“Flutter is an open source framework by Google for building beautiful, natively compiled, multi-platform applications from a single codebase.”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Open source UI software development toolkit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Supports many platforms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Single codebase</a:t>
            </a:r>
          </a:p>
        </p:txBody>
      </p:sp>
    </p:spTree>
    <p:extLst>
      <p:ext uri="{BB962C8B-B14F-4D97-AF65-F5344CB8AC3E}">
        <p14:creationId xmlns:p14="http://schemas.microsoft.com/office/powerpoint/2010/main" val="902648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-1514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2236568"/>
            <a:ext cx="10268712" cy="2651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Your experience with mobile development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385A1C6-F20E-54EF-5C62-2E480A770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8564" y="217331"/>
            <a:ext cx="781878" cy="781878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F4D9DC7-5BDC-55EA-D4E4-4E2C48E31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0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677" y="2023806"/>
            <a:ext cx="10268712" cy="29667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What does Flutter offer?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90ED7C-C11D-F428-D173-B94F099C42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27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 </a:t>
            </a:r>
          </a:p>
        </p:txBody>
      </p:sp>
    </p:spTree>
    <p:extLst>
      <p:ext uri="{BB962C8B-B14F-4D97-AF65-F5344CB8AC3E}">
        <p14:creationId xmlns:p14="http://schemas.microsoft.com/office/powerpoint/2010/main" val="1433878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 </a:t>
            </a:r>
          </a:p>
        </p:txBody>
      </p:sp>
      <p:pic>
        <p:nvPicPr>
          <p:cNvPr id="2" name="Picture 4" descr="Devision - Meet our Flutter Developer, Yovko, driven by teamwork and  curiosity">
            <a:hlinkClick r:id="rId3"/>
            <a:extLst>
              <a:ext uri="{FF2B5EF4-FFF2-40B4-BE49-F238E27FC236}">
                <a16:creationId xmlns:a16="http://schemas.microsoft.com/office/drawing/2014/main" id="{F73EDD4C-1BD8-BF67-7392-7F81CBA47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778" y="2980778"/>
            <a:ext cx="2893666" cy="355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909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Performant due to Ahead-of-Time (AOT) Compilation</a:t>
            </a:r>
          </a:p>
        </p:txBody>
      </p:sp>
    </p:spTree>
    <p:extLst>
      <p:ext uri="{BB962C8B-B14F-4D97-AF65-F5344CB8AC3E}">
        <p14:creationId xmlns:p14="http://schemas.microsoft.com/office/powerpoint/2010/main" val="2066575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Performant due to Ahead-of-Time (AOT) Compilation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Expressive and flexible UI (large set of prebuilt components)</a:t>
            </a:r>
          </a:p>
        </p:txBody>
      </p:sp>
    </p:spTree>
    <p:extLst>
      <p:ext uri="{BB962C8B-B14F-4D97-AF65-F5344CB8AC3E}">
        <p14:creationId xmlns:p14="http://schemas.microsoft.com/office/powerpoint/2010/main" val="571422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Performant due to Ahead-of-Time (AOT) Compilation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Expressive and flexible UI (large set of prebuilt components)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Hot reload (instant UI updates)</a:t>
            </a:r>
          </a:p>
        </p:txBody>
      </p:sp>
    </p:spTree>
    <p:extLst>
      <p:ext uri="{BB962C8B-B14F-4D97-AF65-F5344CB8AC3E}">
        <p14:creationId xmlns:p14="http://schemas.microsoft.com/office/powerpoint/2010/main" val="3354996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Performant due to Ahead-of-Time (AOT) Compilation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Expressive and flexible UI (large set of prebuilt components)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Hot reload (instant UI updates)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Consistent behavior across all platforms</a:t>
            </a:r>
          </a:p>
        </p:txBody>
      </p:sp>
    </p:spTree>
    <p:extLst>
      <p:ext uri="{BB962C8B-B14F-4D97-AF65-F5344CB8AC3E}">
        <p14:creationId xmlns:p14="http://schemas.microsoft.com/office/powerpoint/2010/main" val="499136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Performant due to Ahead-of-Time (AOT) Compilation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Expressive and flexible UI (large set of prebuilt components)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Hot reload (instant UI updates)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Consistent behavior across all platforms</a:t>
            </a:r>
          </a:p>
        </p:txBody>
      </p:sp>
      <p:pic>
        <p:nvPicPr>
          <p:cNvPr id="1026" name="Picture 2" descr="Testing web pages on different browsers | Internet explorer jokes, Browser,  Programming humor">
            <a:hlinkClick r:id="rId3"/>
            <a:extLst>
              <a:ext uri="{FF2B5EF4-FFF2-40B4-BE49-F238E27FC236}">
                <a16:creationId xmlns:a16="http://schemas.microsoft.com/office/drawing/2014/main" id="{3A809DA7-32F0-4C27-B1F1-2D9A00894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8"/>
          <a:stretch/>
        </p:blipFill>
        <p:spPr bwMode="auto">
          <a:xfrm>
            <a:off x="6094476" y="1613332"/>
            <a:ext cx="5842000" cy="492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753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46485" y="2172527"/>
            <a:ext cx="2512957" cy="2512947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1477" t="-73603" r="-46016" b="-6317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143846" y="317338"/>
            <a:ext cx="5904309" cy="565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3"/>
              </a:lnSpc>
              <a:spcBef>
                <a:spcPct val="0"/>
              </a:spcBef>
            </a:pPr>
            <a:r>
              <a:rPr lang="en-US" sz="3366">
                <a:solidFill>
                  <a:srgbClr val="000000"/>
                </a:solidFill>
                <a:latin typeface="Roboto Slab Bold"/>
              </a:rPr>
              <a:t>Das SelectCode Flutter-Team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4322" y="969631"/>
            <a:ext cx="9943356" cy="35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oboto Slab"/>
              </a:rPr>
              <a:t>entwickelt Apps, die auf der ganzen Welt genutzt werden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840100" y="2172527"/>
            <a:ext cx="2512957" cy="2512947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0562" t="-39192" r="-15035" b="-5493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32558" y="2172527"/>
            <a:ext cx="2512957" cy="2512947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522" t="-41233" r="-21217" b="-5318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051227" y="4826309"/>
            <a:ext cx="2089547" cy="35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100">
                <a:solidFill>
                  <a:srgbClr val="000000"/>
                </a:solidFill>
                <a:latin typeface="Roboto Bold"/>
              </a:rPr>
              <a:t>Niclas Schümann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08979" y="4826309"/>
            <a:ext cx="1387971" cy="35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100">
                <a:solidFill>
                  <a:srgbClr val="000000"/>
                </a:solidFill>
                <a:latin typeface="Roboto Bold"/>
              </a:rPr>
              <a:t>Julian Hartl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97966" y="4826309"/>
            <a:ext cx="1582142" cy="35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100">
                <a:solidFill>
                  <a:srgbClr val="000000"/>
                </a:solidFill>
                <a:latin typeface="Roboto Bold"/>
              </a:rPr>
              <a:t>Kerim Anater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43730" y="5268269"/>
            <a:ext cx="1718469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Roboto"/>
              </a:rPr>
              <a:t>Full Stack Developer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12230" y="5268269"/>
            <a:ext cx="2768699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Roboto"/>
              </a:rPr>
              <a:t>Projekt Manager | App Developer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73335" y="5268269"/>
            <a:ext cx="1231404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Roboto"/>
              </a:rPr>
              <a:t>App Developer</a:t>
            </a:r>
          </a:p>
        </p:txBody>
      </p:sp>
    </p:spTree>
    <p:extLst>
      <p:ext uri="{BB962C8B-B14F-4D97-AF65-F5344CB8AC3E}">
        <p14:creationId xmlns:p14="http://schemas.microsoft.com/office/powerpoint/2010/main" val="2868359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Performant due to Ahead-of-Time (AOT) Compilation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Expressive and flexible UI (large set of prebuilt components)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Hot reload (instant UI updates)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Consistent behavior across all platforms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Strong community and ecosystem (wide adoption in the industry)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301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390" y="2031757"/>
            <a:ext cx="10268712" cy="27944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Applications in the wild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7FEFFE8-D20D-3720-37FC-97EDEDEEB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2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082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351C463-5CDC-42FF-C5BD-04BB5945B9E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2" r="-1" b="4441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Rectangle 3086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664432"/>
            <a:ext cx="6096000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024" y="903043"/>
            <a:ext cx="4857751" cy="79181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BMW</a:t>
            </a:r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4815D795-EBA0-4245-89F8-B45948168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2727295"/>
            <a:ext cx="6096000" cy="345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7024" y="3071909"/>
            <a:ext cx="4924426" cy="27954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💭 Not yet mature enough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Not web based =&gt; better UX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Build &amp; design once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30FF09A-4835-7EBB-1038-AB8F75703140}"/>
              </a:ext>
            </a:extLst>
          </p:cNvPr>
          <p:cNvSpPr txBox="1"/>
          <p:nvPr/>
        </p:nvSpPr>
        <p:spPr>
          <a:xfrm>
            <a:off x="6677024" y="1764721"/>
            <a:ext cx="4976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Feature and design discrepancies between their iOS and Android offering had grown too large</a:t>
            </a:r>
          </a:p>
        </p:txBody>
      </p:sp>
    </p:spTree>
    <p:extLst>
      <p:ext uri="{BB962C8B-B14F-4D97-AF65-F5344CB8AC3E}">
        <p14:creationId xmlns:p14="http://schemas.microsoft.com/office/powerpoint/2010/main" val="2672174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082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351C463-5CDC-42FF-C5BD-04BB5945B9E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/>
          <a:srcRect l="8035" r="8035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Rectangle 3086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664432"/>
            <a:ext cx="6096000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4815D795-EBA0-4245-89F8-B45948168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2727295"/>
            <a:ext cx="6096000" cy="345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7024" y="3071909"/>
            <a:ext cx="4924426" cy="2795492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💭 Heavy upfront investment of engineering resources (retraining, reapproval, …)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70% reduction in engineering effort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35% reduction in lines of code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Saved about 60-70% of their engineer’s time</a:t>
            </a:r>
          </a:p>
        </p:txBody>
      </p:sp>
      <p:sp>
        <p:nvSpPr>
          <p:cNvPr id="4" name="Title 22">
            <a:extLst>
              <a:ext uri="{FF2B5EF4-FFF2-40B4-BE49-F238E27FC236}">
                <a16:creationId xmlns:a16="http://schemas.microsoft.com/office/drawing/2014/main" id="{1A37A7F5-30B0-D367-88C6-516285DEDEC4}"/>
              </a:ext>
            </a:extLst>
          </p:cNvPr>
          <p:cNvSpPr txBox="1">
            <a:spLocks/>
          </p:cNvSpPr>
          <p:nvPr/>
        </p:nvSpPr>
        <p:spPr>
          <a:xfrm>
            <a:off x="6677024" y="903043"/>
            <a:ext cx="4857751" cy="791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cap="none" dirty="0"/>
              <a:t>Google-Pay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C9B8110-F886-B2C9-D6CD-FD3BD4EE949E}"/>
              </a:ext>
            </a:extLst>
          </p:cNvPr>
          <p:cNvSpPr txBox="1"/>
          <p:nvPr/>
        </p:nvSpPr>
        <p:spPr>
          <a:xfrm>
            <a:off x="6677024" y="1764721"/>
            <a:ext cx="497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Building every feature twice</a:t>
            </a:r>
          </a:p>
        </p:txBody>
      </p:sp>
    </p:spTree>
    <p:extLst>
      <p:ext uri="{BB962C8B-B14F-4D97-AF65-F5344CB8AC3E}">
        <p14:creationId xmlns:p14="http://schemas.microsoft.com/office/powerpoint/2010/main" val="349245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082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351C463-5CDC-42FF-C5BD-04BB5945B9E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/>
          <a:srcRect l="8035" r="8035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Rectangle 3086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664432"/>
            <a:ext cx="6096000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4815D795-EBA0-4245-89F8-B45948168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2727295"/>
            <a:ext cx="6096000" cy="345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7024" y="3071909"/>
            <a:ext cx="4924426" cy="27954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Time-saving and design capabilities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Hot reload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Built-in testing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Code sharing</a:t>
            </a:r>
          </a:p>
        </p:txBody>
      </p:sp>
      <p:sp>
        <p:nvSpPr>
          <p:cNvPr id="4" name="Title 22">
            <a:extLst>
              <a:ext uri="{FF2B5EF4-FFF2-40B4-BE49-F238E27FC236}">
                <a16:creationId xmlns:a16="http://schemas.microsoft.com/office/drawing/2014/main" id="{54AA1151-78DF-CC6A-F891-5F6E35A9C10B}"/>
              </a:ext>
            </a:extLst>
          </p:cNvPr>
          <p:cNvSpPr txBox="1">
            <a:spLocks/>
          </p:cNvSpPr>
          <p:nvPr/>
        </p:nvSpPr>
        <p:spPr>
          <a:xfrm>
            <a:off x="6677024" y="903043"/>
            <a:ext cx="4857751" cy="791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cap="none" dirty="0"/>
              <a:t>eBay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B94F879-00AE-5266-944B-5236EEAA452E}"/>
              </a:ext>
            </a:extLst>
          </p:cNvPr>
          <p:cNvSpPr txBox="1"/>
          <p:nvPr/>
        </p:nvSpPr>
        <p:spPr>
          <a:xfrm>
            <a:off x="6677024" y="1764721"/>
            <a:ext cx="4976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Building a new app to buy and sell hard-to-find cars for both Android and iOS in under a year</a:t>
            </a:r>
          </a:p>
        </p:txBody>
      </p:sp>
    </p:spTree>
    <p:extLst>
      <p:ext uri="{BB962C8B-B14F-4D97-AF65-F5344CB8AC3E}">
        <p14:creationId xmlns:p14="http://schemas.microsoft.com/office/powerpoint/2010/main" val="2373669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082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351C463-5CDC-42FF-C5BD-04BB5945B9E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/>
          <a:srcRect l="8233" r="8233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Rectangle 3086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664432"/>
            <a:ext cx="6096000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4815D795-EBA0-4245-89F8-B45948168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2727295"/>
            <a:ext cx="6096000" cy="345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7024" y="3071909"/>
            <a:ext cx="4924426" cy="27954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No more troubleshooting cross-platform functionality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Performs offline on low-end devices</a:t>
            </a:r>
          </a:p>
          <a:p>
            <a:pPr>
              <a:lnSpc>
                <a:spcPct val="91000"/>
              </a:lnSpc>
            </a:pPr>
            <a:r>
              <a:rPr lang="en-US" sz="2200" dirty="0">
                <a:solidFill>
                  <a:schemeClr val="tx1"/>
                </a:solidFill>
              </a:rPr>
              <a:t>✅ 99.9% crash-free rate</a:t>
            </a:r>
          </a:p>
          <a:p>
            <a:pPr>
              <a:lnSpc>
                <a:spcPct val="91000"/>
              </a:lnSpc>
            </a:pP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4" name="Title 22">
            <a:extLst>
              <a:ext uri="{FF2B5EF4-FFF2-40B4-BE49-F238E27FC236}">
                <a16:creationId xmlns:a16="http://schemas.microsoft.com/office/drawing/2014/main" id="{CA57C7A4-D1B5-7525-4E90-3064699D51E9}"/>
              </a:ext>
            </a:extLst>
          </p:cNvPr>
          <p:cNvSpPr txBox="1">
            <a:spLocks/>
          </p:cNvSpPr>
          <p:nvPr/>
        </p:nvSpPr>
        <p:spPr>
          <a:xfrm>
            <a:off x="6677024" y="903043"/>
            <a:ext cx="4857751" cy="791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cap="none" dirty="0"/>
              <a:t>4 Pics 1 Word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BCE7C85-8F3C-B68C-EB92-129173FFBC62}"/>
              </a:ext>
            </a:extLst>
          </p:cNvPr>
          <p:cNvSpPr txBox="1"/>
          <p:nvPr/>
        </p:nvSpPr>
        <p:spPr>
          <a:xfrm>
            <a:off x="6677024" y="1764721"/>
            <a:ext cx="497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Giving 4 Pics 1 Word a </a:t>
            </a:r>
            <a:r>
              <a:rPr 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tuneup</a:t>
            </a:r>
            <a:endParaRPr lang="en-US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311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0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kern="1200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61" name="Rectangle 54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7782" y="2264989"/>
            <a:ext cx="7824217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EFAE7A4-BFF2-4F94-9264-0C5D1205E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04426" y="2587625"/>
            <a:ext cx="6223961" cy="33178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Build once for all platforms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Native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Rich ecosystem &amp; wide adoption</a:t>
            </a:r>
          </a:p>
        </p:txBody>
      </p:sp>
      <p:pic>
        <p:nvPicPr>
          <p:cNvPr id="17412" name="Picture 4" descr="Native vs Flutter vs React-Native: Why do we go for native Swift and Kotlin  apps? | CodePlatform">
            <a:extLst>
              <a:ext uri="{FF2B5EF4-FFF2-40B4-BE49-F238E27FC236}">
                <a16:creationId xmlns:a16="http://schemas.microsoft.com/office/drawing/2014/main" id="{BFE045A2-139D-D798-36FE-A5D77FCB0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15" y="2894524"/>
            <a:ext cx="4039677" cy="269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68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2744061"/>
            <a:ext cx="10268712" cy="13698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Flutter Basics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D2FAF02-7F8D-C602-8063-706C6C01F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07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2744061"/>
            <a:ext cx="10268712" cy="13698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Widgets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D2FAF02-7F8D-C602-8063-706C6C01F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62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Screenshot, Kreis, Farbigkeit, Grafiken enthält.&#10;&#10;Automatisch generierte Beschreibung">
            <a:extLst>
              <a:ext uri="{FF2B5EF4-FFF2-40B4-BE49-F238E27FC236}">
                <a16:creationId xmlns:a16="http://schemas.microsoft.com/office/drawing/2014/main" id="{C50CDC6D-B1EF-1F37-37D5-2CC6B29EF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851" y="643467"/>
            <a:ext cx="417829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7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6000" y="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hlinkClick r:id="rId3" tooltip="https://www.sq-lab.com/de/startseite/"/>
          </p:cNvPr>
          <p:cNvSpPr/>
          <p:nvPr/>
        </p:nvSpPr>
        <p:spPr>
          <a:xfrm>
            <a:off x="4851776" y="6266463"/>
            <a:ext cx="1080043" cy="441737"/>
          </a:xfrm>
          <a:custGeom>
            <a:avLst/>
            <a:gdLst/>
            <a:ahLst/>
            <a:cxnLst/>
            <a:rect l="l" t="t" r="r" b="b"/>
            <a:pathLst>
              <a:path w="1620065" h="662606">
                <a:moveTo>
                  <a:pt x="0" y="0"/>
                </a:moveTo>
                <a:lnTo>
                  <a:pt x="1620066" y="0"/>
                </a:lnTo>
                <a:lnTo>
                  <a:pt x="1620066" y="662606"/>
                </a:lnTo>
                <a:lnTo>
                  <a:pt x="0" y="6626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85800" y="2174548"/>
            <a:ext cx="530013" cy="530013"/>
          </a:xfrm>
          <a:custGeom>
            <a:avLst/>
            <a:gdLst/>
            <a:ahLst/>
            <a:cxnLst/>
            <a:rect l="l" t="t" r="r" b="b"/>
            <a:pathLst>
              <a:path w="795020" h="795020">
                <a:moveTo>
                  <a:pt x="0" y="0"/>
                </a:moveTo>
                <a:lnTo>
                  <a:pt x="795020" y="0"/>
                </a:lnTo>
                <a:lnTo>
                  <a:pt x="795020" y="795020"/>
                </a:lnTo>
                <a:lnTo>
                  <a:pt x="0" y="7950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85801" y="622300"/>
            <a:ext cx="2821483" cy="565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3"/>
              </a:lnSpc>
              <a:spcBef>
                <a:spcPct val="0"/>
              </a:spcBef>
            </a:pPr>
            <a:r>
              <a:rPr lang="en-US" sz="3366">
                <a:solidFill>
                  <a:srgbClr val="000000"/>
                </a:solidFill>
                <a:latin typeface="Roboto Slab Bold"/>
              </a:rPr>
              <a:t>SQlab Profiler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800" y="1244413"/>
            <a:ext cx="9943356" cy="35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oboto Slab"/>
              </a:rPr>
              <a:t>Case Study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202" y="2130098"/>
            <a:ext cx="4265277" cy="57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7"/>
              </a:lnSpc>
              <a:spcBef>
                <a:spcPct val="0"/>
              </a:spcBef>
            </a:pPr>
            <a:r>
              <a:rPr lang="en-US" sz="1633">
                <a:solidFill>
                  <a:srgbClr val="000000"/>
                </a:solidFill>
                <a:latin typeface="Roboto Bold"/>
              </a:rPr>
              <a:t>iPad App zur 3D-Vermessung und Bestimmung von passenden Sattel, Griff, etc.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5801" y="3218138"/>
            <a:ext cx="4217859" cy="85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4934" lvl="1" indent="-157467">
              <a:lnSpc>
                <a:spcPts val="2333"/>
              </a:lnSpc>
              <a:buFont typeface="Arial"/>
              <a:buChar char="•"/>
            </a:pPr>
            <a:r>
              <a:rPr lang="en-US" sz="1458" spc="14">
                <a:solidFill>
                  <a:srgbClr val="000000"/>
                </a:solidFill>
                <a:latin typeface="Roboto"/>
              </a:rPr>
              <a:t>über 500 Händler in DE, AT, CH, FR, USA</a:t>
            </a:r>
          </a:p>
          <a:p>
            <a:pPr marL="314934" lvl="1" indent="-157467">
              <a:lnSpc>
                <a:spcPts val="2333"/>
              </a:lnSpc>
              <a:buFont typeface="Arial"/>
              <a:buChar char="•"/>
            </a:pPr>
            <a:r>
              <a:rPr lang="en-US" sz="1458" spc="14">
                <a:solidFill>
                  <a:srgbClr val="000000"/>
                </a:solidFill>
                <a:latin typeface="Roboto"/>
              </a:rPr>
              <a:t>über 15.000 Vermessungen</a:t>
            </a:r>
          </a:p>
          <a:p>
            <a:pPr marL="314934" lvl="1" indent="-157467">
              <a:lnSpc>
                <a:spcPts val="2333"/>
              </a:lnSpc>
              <a:buFont typeface="Arial"/>
              <a:buChar char="•"/>
            </a:pPr>
            <a:r>
              <a:rPr lang="en-US" sz="1458" spc="14">
                <a:solidFill>
                  <a:srgbClr val="000000"/>
                </a:solidFill>
                <a:latin typeface="Roboto"/>
              </a:rPr>
              <a:t>MVP nach 2 Monaten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07284" y="6334143"/>
            <a:ext cx="1503674" cy="258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7"/>
              </a:lnSpc>
              <a:spcBef>
                <a:spcPct val="0"/>
              </a:spcBef>
            </a:pPr>
            <a:r>
              <a:rPr lang="en-US" sz="1458" spc="14">
                <a:solidFill>
                  <a:srgbClr val="0A2E36"/>
                </a:solidFill>
                <a:latin typeface="Roboto"/>
              </a:rPr>
              <a:t>Ein Produkt für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5801" y="4407414"/>
            <a:ext cx="4217859" cy="1152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458" u="sng" spc="14">
                <a:solidFill>
                  <a:srgbClr val="000000"/>
                </a:solidFill>
                <a:latin typeface="Roboto"/>
              </a:rPr>
              <a:t>Top Features</a:t>
            </a:r>
          </a:p>
          <a:p>
            <a:pPr marL="314934" lvl="1" indent="-157467">
              <a:lnSpc>
                <a:spcPts val="2333"/>
              </a:lnSpc>
              <a:buFont typeface="Arial"/>
              <a:buChar char="•"/>
            </a:pPr>
            <a:r>
              <a:rPr lang="en-US" sz="1458" spc="14">
                <a:solidFill>
                  <a:srgbClr val="000000"/>
                </a:solidFill>
                <a:latin typeface="Roboto"/>
              </a:rPr>
              <a:t>3D-Vermessung</a:t>
            </a:r>
          </a:p>
          <a:p>
            <a:pPr marL="314934" lvl="1" indent="-157467">
              <a:lnSpc>
                <a:spcPts val="2333"/>
              </a:lnSpc>
              <a:buFont typeface="Arial"/>
              <a:buChar char="•"/>
            </a:pPr>
            <a:r>
              <a:rPr lang="en-US" sz="1458" spc="14">
                <a:solidFill>
                  <a:srgbClr val="000000"/>
                </a:solidFill>
                <a:latin typeface="Roboto"/>
              </a:rPr>
              <a:t>Digitale Befragung</a:t>
            </a:r>
          </a:p>
          <a:p>
            <a:pPr marL="314934" lvl="1" indent="-157467">
              <a:lnSpc>
                <a:spcPts val="2333"/>
              </a:lnSpc>
              <a:buFont typeface="Arial"/>
              <a:buChar char="•"/>
            </a:pPr>
            <a:r>
              <a:rPr lang="en-US" sz="1458" spc="14">
                <a:solidFill>
                  <a:srgbClr val="000000"/>
                </a:solidFill>
                <a:latin typeface="Roboto"/>
              </a:rPr>
              <a:t>Ergonomieprofil</a:t>
            </a:r>
          </a:p>
        </p:txBody>
      </p:sp>
    </p:spTree>
    <p:extLst>
      <p:ext uri="{BB962C8B-B14F-4D97-AF65-F5344CB8AC3E}">
        <p14:creationId xmlns:p14="http://schemas.microsoft.com/office/powerpoint/2010/main" val="2103872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30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13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31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Root Widget</a:t>
            </a:r>
          </a:p>
        </p:txBody>
      </p:sp>
    </p:spTree>
    <p:extLst>
      <p:ext uri="{BB962C8B-B14F-4D97-AF65-F5344CB8AC3E}">
        <p14:creationId xmlns:p14="http://schemas.microsoft.com/office/powerpoint/2010/main" val="3048486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812800" y="696686"/>
            <a:ext cx="3018971" cy="5529943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Root Widget</a:t>
            </a:r>
          </a:p>
        </p:txBody>
      </p:sp>
    </p:spTree>
    <p:extLst>
      <p:ext uri="{BB962C8B-B14F-4D97-AF65-F5344CB8AC3E}">
        <p14:creationId xmlns:p14="http://schemas.microsoft.com/office/powerpoint/2010/main" val="2975400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33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812800" y="696687"/>
            <a:ext cx="3018971" cy="4064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232400" y="2206172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AppBar</a:t>
            </a:r>
            <a:r>
              <a:rPr lang="de-DE" dirty="0"/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676572" y="1509486"/>
            <a:ext cx="1894114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839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34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1509486" y="696687"/>
            <a:ext cx="1582058" cy="4064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232400" y="22061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676572" y="1509486"/>
            <a:ext cx="1894114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5232400" y="3839029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676572" y="3018972"/>
            <a:ext cx="0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056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35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841829" y="1103086"/>
            <a:ext cx="2946400" cy="5253263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232400" y="22061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676572" y="1509486"/>
            <a:ext cx="1894114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5232400" y="3839029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676572" y="3018972"/>
            <a:ext cx="0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931916" y="2206172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570686" y="1509486"/>
            <a:ext cx="1805402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442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36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1815911" y="3428999"/>
            <a:ext cx="1036032" cy="777241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232400" y="22061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676572" y="1509486"/>
            <a:ext cx="1894114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5232400" y="3839029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676572" y="3018972"/>
            <a:ext cx="0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931916" y="22061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570686" y="1509486"/>
            <a:ext cx="1805402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931916" y="3839029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Column</a:t>
            </a:r>
            <a:r>
              <a:rPr lang="de-DE" dirty="0"/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10376088" y="3018972"/>
            <a:ext cx="0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338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37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1815911" y="3541486"/>
            <a:ext cx="1036032" cy="208711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232400" y="22061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676572" y="1509486"/>
            <a:ext cx="1894114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5232400" y="3839029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676572" y="3018972"/>
            <a:ext cx="0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931916" y="22061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570686" y="1509486"/>
            <a:ext cx="1805402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931916" y="3839029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10376088" y="3018972"/>
            <a:ext cx="0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6676571" y="5471886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8120743" y="4651829"/>
            <a:ext cx="2255345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494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38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1815911" y="3799840"/>
            <a:ext cx="1036032" cy="4064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270745" y="29870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9714917" y="2340430"/>
            <a:ext cx="18042" cy="6466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5741960" y="46126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7186132" y="3799840"/>
            <a:ext cx="2528785" cy="812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992831" y="4610645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ElevatedButton</a:t>
            </a:r>
            <a:r>
              <a:rPr lang="de-DE" dirty="0"/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14917" y="3799840"/>
            <a:ext cx="722086" cy="81080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93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39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2088193" y="3893147"/>
            <a:ext cx="524377" cy="171707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340489" y="2594047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9732959" y="2340430"/>
            <a:ext cx="51702" cy="25361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4873664" y="448201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6317836" y="3406847"/>
            <a:ext cx="3466825" cy="107516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496962" y="386695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ElevatedButton</a:t>
            </a:r>
            <a:r>
              <a:rPr lang="de-DE" dirty="0">
                <a:solidFill>
                  <a:srgbClr val="000000"/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84661" y="3406847"/>
            <a:ext cx="156473" cy="46010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6886947-EDCA-4762-0277-F3569EE84565}"/>
              </a:ext>
            </a:extLst>
          </p:cNvPr>
          <p:cNvSpPr/>
          <p:nvPr/>
        </p:nvSpPr>
        <p:spPr>
          <a:xfrm>
            <a:off x="8527577" y="4923970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Row</a:t>
            </a:r>
            <a:r>
              <a:rPr lang="de-DE" dirty="0"/>
              <a:t> Widget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4371F8E-98C9-94A2-426F-FE236E319F1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9941134" y="4679750"/>
            <a:ext cx="30615" cy="24422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818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5800" y="1680210"/>
            <a:ext cx="4996543" cy="3497580"/>
            <a:chOff x="0" y="0"/>
            <a:chExt cx="6350000" cy="444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4445000"/>
            </a:xfrm>
            <a:custGeom>
              <a:avLst/>
              <a:gdLst/>
              <a:ahLst/>
              <a:cxnLst/>
              <a:rect l="l" t="t" r="r" b="b"/>
              <a:pathLst>
                <a:path w="6350000" h="4445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blipFill>
              <a:blip r:embed="rId2"/>
              <a:stretch>
                <a:fillRect t="-709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971158" y="317338"/>
            <a:ext cx="2249686" cy="565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3"/>
              </a:lnSpc>
              <a:spcBef>
                <a:spcPct val="0"/>
              </a:spcBef>
            </a:pPr>
            <a:r>
              <a:rPr lang="en-US" sz="3366">
                <a:solidFill>
                  <a:srgbClr val="000000"/>
                </a:solidFill>
                <a:latin typeface="Roboto Slab Bold"/>
              </a:rPr>
              <a:t>Das bin ich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24610" y="2404520"/>
            <a:ext cx="6302181" cy="1835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1"/>
              </a:lnSpc>
            </a:pPr>
            <a:endParaRPr sz="1200" dirty="0"/>
          </a:p>
          <a:p>
            <a:pPr marL="442862" lvl="1" indent="-221431">
              <a:lnSpc>
                <a:spcPts val="2871"/>
              </a:lnSpc>
              <a:buFont typeface="Arial"/>
              <a:buChar char="•"/>
            </a:pPr>
            <a:r>
              <a:rPr lang="en-US" sz="2051" dirty="0">
                <a:solidFill>
                  <a:srgbClr val="000000"/>
                </a:solidFill>
                <a:latin typeface="Canva Sans"/>
              </a:rPr>
              <a:t>3. Semester Bachelor </a:t>
            </a:r>
            <a:r>
              <a:rPr lang="en-US" sz="2051" dirty="0" err="1">
                <a:solidFill>
                  <a:srgbClr val="000000"/>
                </a:solidFill>
                <a:latin typeface="Canva Sans"/>
              </a:rPr>
              <a:t>Informatik</a:t>
            </a:r>
            <a:r>
              <a:rPr lang="en-US" sz="2051" dirty="0">
                <a:solidFill>
                  <a:srgbClr val="000000"/>
                </a:solidFill>
                <a:latin typeface="Canva Sans"/>
              </a:rPr>
              <a:t> @ TUM</a:t>
            </a:r>
          </a:p>
          <a:p>
            <a:pPr marL="442862" lvl="1" indent="-221431">
              <a:lnSpc>
                <a:spcPts val="2871"/>
              </a:lnSpc>
              <a:buFont typeface="Arial"/>
              <a:buChar char="•"/>
            </a:pPr>
            <a:r>
              <a:rPr lang="en-US" sz="2051" dirty="0">
                <a:solidFill>
                  <a:srgbClr val="000000"/>
                </a:solidFill>
                <a:latin typeface="Canva Sans"/>
              </a:rPr>
              <a:t>Software Engineer </a:t>
            </a:r>
            <a:r>
              <a:rPr lang="en-US" sz="2051" dirty="0" err="1">
                <a:solidFill>
                  <a:srgbClr val="000000"/>
                </a:solidFill>
                <a:latin typeface="Canva Sans"/>
              </a:rPr>
              <a:t>bei</a:t>
            </a:r>
            <a:r>
              <a:rPr lang="en-US" sz="2051" dirty="0">
                <a:solidFill>
                  <a:srgbClr val="000000"/>
                </a:solidFill>
                <a:latin typeface="Canva Sans"/>
              </a:rPr>
              <a:t> der </a:t>
            </a:r>
            <a:r>
              <a:rPr lang="en-US" sz="2051" dirty="0" err="1">
                <a:solidFill>
                  <a:srgbClr val="000000"/>
                </a:solidFill>
                <a:latin typeface="Canva Sans"/>
              </a:rPr>
              <a:t>SelectCode</a:t>
            </a:r>
            <a:r>
              <a:rPr lang="en-US" sz="2051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2051" dirty="0" err="1">
                <a:solidFill>
                  <a:srgbClr val="000000"/>
                </a:solidFill>
                <a:latin typeface="Canva Sans"/>
              </a:rPr>
              <a:t>seit</a:t>
            </a:r>
            <a:r>
              <a:rPr lang="en-US" sz="2051" dirty="0">
                <a:solidFill>
                  <a:srgbClr val="000000"/>
                </a:solidFill>
                <a:latin typeface="Canva Sans"/>
              </a:rPr>
              <a:t> 1,5 Jahren</a:t>
            </a:r>
          </a:p>
          <a:p>
            <a:pPr marL="442862" lvl="1" indent="-221431">
              <a:lnSpc>
                <a:spcPts val="2871"/>
              </a:lnSpc>
              <a:buFont typeface="Arial"/>
              <a:buChar char="•"/>
            </a:pPr>
            <a:r>
              <a:rPr lang="en-US" sz="2051" dirty="0" err="1">
                <a:solidFill>
                  <a:srgbClr val="000000"/>
                </a:solidFill>
                <a:latin typeface="Canva Sans"/>
              </a:rPr>
              <a:t>Im</a:t>
            </a:r>
            <a:r>
              <a:rPr lang="en-US" sz="2051" dirty="0">
                <a:solidFill>
                  <a:srgbClr val="000000"/>
                </a:solidFill>
                <a:latin typeface="Canva Sans"/>
              </a:rPr>
              <a:t> Moment: Full Stack </a:t>
            </a:r>
            <a:r>
              <a:rPr lang="en-US" sz="2051" dirty="0" err="1">
                <a:solidFill>
                  <a:srgbClr val="000000"/>
                </a:solidFill>
                <a:latin typeface="Canva Sans"/>
              </a:rPr>
              <a:t>Entwicklung</a:t>
            </a:r>
            <a:endParaRPr lang="en-US" sz="2051" dirty="0">
              <a:solidFill>
                <a:srgbClr val="000000"/>
              </a:solidFill>
              <a:latin typeface="Canva Sans"/>
            </a:endParaRPr>
          </a:p>
          <a:p>
            <a:pPr marL="442862" lvl="1" indent="-221431">
              <a:lnSpc>
                <a:spcPts val="2871"/>
              </a:lnSpc>
              <a:buFont typeface="Arial"/>
              <a:buChar char="•"/>
            </a:pPr>
            <a:r>
              <a:rPr lang="en-US" sz="2051" dirty="0">
                <a:solidFill>
                  <a:srgbClr val="000000"/>
                </a:solidFill>
                <a:latin typeface="Canva Sans"/>
              </a:rPr>
              <a:t>Davor: </a:t>
            </a:r>
            <a:r>
              <a:rPr lang="en-US" sz="2051" dirty="0" err="1">
                <a:solidFill>
                  <a:srgbClr val="000000"/>
                </a:solidFill>
                <a:latin typeface="Canva Sans"/>
              </a:rPr>
              <a:t>Hauptsächlich</a:t>
            </a:r>
            <a:r>
              <a:rPr lang="en-US" sz="2051" dirty="0">
                <a:solidFill>
                  <a:srgbClr val="000000"/>
                </a:solidFill>
                <a:latin typeface="Canva Sans"/>
              </a:rPr>
              <a:t> Flutter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66397" y="2123427"/>
            <a:ext cx="1296095" cy="565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3"/>
              </a:lnSpc>
              <a:spcBef>
                <a:spcPct val="0"/>
              </a:spcBef>
            </a:pPr>
            <a:r>
              <a:rPr lang="en-US" sz="3366">
                <a:solidFill>
                  <a:srgbClr val="000000"/>
                </a:solidFill>
                <a:latin typeface="Roboto Slab Bold"/>
              </a:rPr>
              <a:t>Julian</a:t>
            </a:r>
          </a:p>
        </p:txBody>
      </p:sp>
    </p:spTree>
    <p:extLst>
      <p:ext uri="{BB962C8B-B14F-4D97-AF65-F5344CB8AC3E}">
        <p14:creationId xmlns:p14="http://schemas.microsoft.com/office/powerpoint/2010/main" val="2952670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40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2088193" y="3893147"/>
            <a:ext cx="201649" cy="179391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340489" y="2594047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9732959" y="2340430"/>
            <a:ext cx="51702" cy="25361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4873664" y="448201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6317836" y="3406847"/>
            <a:ext cx="3466825" cy="107516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496962" y="386695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ElevatedButton</a:t>
            </a:r>
            <a:r>
              <a:rPr lang="de-DE" dirty="0">
                <a:solidFill>
                  <a:srgbClr val="000000"/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84661" y="3406847"/>
            <a:ext cx="156473" cy="46010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6886947-EDCA-4762-0277-F3569EE84565}"/>
              </a:ext>
            </a:extLst>
          </p:cNvPr>
          <p:cNvSpPr/>
          <p:nvPr/>
        </p:nvSpPr>
        <p:spPr>
          <a:xfrm>
            <a:off x="8527577" y="492397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Row</a:t>
            </a:r>
            <a:r>
              <a:rPr lang="de-DE" dirty="0">
                <a:solidFill>
                  <a:srgbClr val="000000"/>
                </a:solidFill>
              </a:rPr>
              <a:t> Widget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4371F8E-98C9-94A2-426F-FE236E319F1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9941134" y="4679750"/>
            <a:ext cx="30615" cy="24422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43AD7F7-420A-C6CE-9B4E-5C3CF13B2C29}"/>
              </a:ext>
            </a:extLst>
          </p:cNvPr>
          <p:cNvSpPr/>
          <p:nvPr/>
        </p:nvSpPr>
        <p:spPr>
          <a:xfrm>
            <a:off x="6770999" y="5824220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Icon Widget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283E898-EE35-8D7D-68F3-B8D784CACA66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flipH="1">
            <a:off x="8215171" y="5736770"/>
            <a:ext cx="1756578" cy="8745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891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41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2289841" y="3893147"/>
            <a:ext cx="307361" cy="18707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340489" y="2594047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9732959" y="2340430"/>
            <a:ext cx="51702" cy="25361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4873664" y="448201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6317836" y="3406847"/>
            <a:ext cx="3466825" cy="107516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496962" y="386695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ElevatedButton</a:t>
            </a:r>
            <a:r>
              <a:rPr lang="de-DE" dirty="0">
                <a:solidFill>
                  <a:srgbClr val="000000"/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84661" y="3406847"/>
            <a:ext cx="156473" cy="46010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6886947-EDCA-4762-0277-F3569EE84565}"/>
              </a:ext>
            </a:extLst>
          </p:cNvPr>
          <p:cNvSpPr/>
          <p:nvPr/>
        </p:nvSpPr>
        <p:spPr>
          <a:xfrm>
            <a:off x="8477768" y="477606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Row</a:t>
            </a:r>
            <a:r>
              <a:rPr lang="de-DE" dirty="0">
                <a:solidFill>
                  <a:srgbClr val="000000"/>
                </a:solidFill>
              </a:rPr>
              <a:t> Widget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4371F8E-98C9-94A2-426F-FE236E319F1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9921940" y="4679750"/>
            <a:ext cx="19194" cy="9631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43AD7F7-420A-C6CE-9B4E-5C3CF13B2C29}"/>
              </a:ext>
            </a:extLst>
          </p:cNvPr>
          <p:cNvSpPr/>
          <p:nvPr/>
        </p:nvSpPr>
        <p:spPr>
          <a:xfrm>
            <a:off x="5684537" y="58510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Icon Widget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283E898-EE35-8D7D-68F3-B8D784CACA66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flipH="1">
            <a:off x="7128709" y="5588862"/>
            <a:ext cx="2793231" cy="2622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34507447-FAF6-CAD9-19E5-833966314AFF}"/>
              </a:ext>
            </a:extLst>
          </p:cNvPr>
          <p:cNvSpPr/>
          <p:nvPr/>
        </p:nvSpPr>
        <p:spPr>
          <a:xfrm>
            <a:off x="9199854" y="5837665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Text Widget</a:t>
            </a: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A30C7D8D-5BCD-53E4-020E-F1B8802DE76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9921940" y="5588862"/>
            <a:ext cx="722086" cy="24880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097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42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340489" y="2594047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9732959" y="2340430"/>
            <a:ext cx="51702" cy="25361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4873664" y="448201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6317836" y="3406847"/>
            <a:ext cx="3466825" cy="107516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496962" y="386695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ElevatedButton</a:t>
            </a:r>
            <a:r>
              <a:rPr lang="de-DE" dirty="0">
                <a:solidFill>
                  <a:srgbClr val="000000"/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84661" y="3406847"/>
            <a:ext cx="156473" cy="46010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6886947-EDCA-4762-0277-F3569EE84565}"/>
              </a:ext>
            </a:extLst>
          </p:cNvPr>
          <p:cNvSpPr/>
          <p:nvPr/>
        </p:nvSpPr>
        <p:spPr>
          <a:xfrm>
            <a:off x="8477768" y="477606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Row</a:t>
            </a:r>
            <a:r>
              <a:rPr lang="de-DE" dirty="0">
                <a:solidFill>
                  <a:srgbClr val="000000"/>
                </a:solidFill>
              </a:rPr>
              <a:t> Widget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4371F8E-98C9-94A2-426F-FE236E319F1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9921940" y="4679750"/>
            <a:ext cx="19194" cy="9631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43AD7F7-420A-C6CE-9B4E-5C3CF13B2C29}"/>
              </a:ext>
            </a:extLst>
          </p:cNvPr>
          <p:cNvSpPr/>
          <p:nvPr/>
        </p:nvSpPr>
        <p:spPr>
          <a:xfrm>
            <a:off x="5684537" y="58510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Icon Widget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283E898-EE35-8D7D-68F3-B8D784CACA66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flipH="1">
            <a:off x="7128709" y="5588862"/>
            <a:ext cx="2793231" cy="2622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34507447-FAF6-CAD9-19E5-833966314AFF}"/>
              </a:ext>
            </a:extLst>
          </p:cNvPr>
          <p:cNvSpPr/>
          <p:nvPr/>
        </p:nvSpPr>
        <p:spPr>
          <a:xfrm>
            <a:off x="9199854" y="5837665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A30C7D8D-5BCD-53E4-020E-F1B8802DE76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9921940" y="5588862"/>
            <a:ext cx="722086" cy="24880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531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2686069"/>
            <a:ext cx="10268712" cy="1485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Chat-GPT Clone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48B581B-F9B1-755E-32E9-756459B22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42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Chat-GPT Clone</a:t>
            </a:r>
          </a:p>
        </p:txBody>
      </p:sp>
    </p:spTree>
    <p:extLst>
      <p:ext uri="{BB962C8B-B14F-4D97-AF65-F5344CB8AC3E}">
        <p14:creationId xmlns:p14="http://schemas.microsoft.com/office/powerpoint/2010/main" val="1045345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creen_recording_20240109_141058">
            <a:hlinkClick r:id="" action="ppaction://media"/>
            <a:extLst>
              <a:ext uri="{FF2B5EF4-FFF2-40B4-BE49-F238E27FC236}">
                <a16:creationId xmlns:a16="http://schemas.microsoft.com/office/drawing/2014/main" id="{BE2967AD-6C30-BF9B-F6AA-ECC0269855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0909" y="252318"/>
            <a:ext cx="2932548" cy="635336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1180324-83E1-5EAE-7D90-1C83D14B8B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8127" y="1055078"/>
            <a:ext cx="1905000" cy="1905000"/>
          </a:xfrm>
          <a:prstGeom prst="rect">
            <a:avLst/>
          </a:prstGeom>
        </p:spPr>
      </p:pic>
      <p:pic>
        <p:nvPicPr>
          <p:cNvPr id="1026" name="Picture 2" descr="Firebase, google icon - Free download on Iconfinder">
            <a:hlinkClick r:id="rId8"/>
            <a:extLst>
              <a:ext uri="{FF2B5EF4-FFF2-40B4-BE49-F238E27FC236}">
                <a16:creationId xmlns:a16="http://schemas.microsoft.com/office/drawing/2014/main" id="{7264723C-698D-AD93-A0E1-4144D3AB7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62" y="636446"/>
            <a:ext cx="2622996" cy="262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s and Usage · GitHub">
            <a:extLst>
              <a:ext uri="{FF2B5EF4-FFF2-40B4-BE49-F238E27FC236}">
                <a16:creationId xmlns:a16="http://schemas.microsoft.com/office/drawing/2014/main" id="{C9F9422D-C008-DAD4-9CFC-0B8A34FB8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870" y="4417814"/>
            <a:ext cx="1545001" cy="154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Muster, Grafiken, Pixel, Design enthält.&#10;&#10;Automatisch generierte Beschreibung">
            <a:extLst>
              <a:ext uri="{FF2B5EF4-FFF2-40B4-BE49-F238E27FC236}">
                <a16:creationId xmlns:a16="http://schemas.microsoft.com/office/drawing/2014/main" id="{B49B8FBD-4DEC-72CC-3720-46FA24B777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98127" y="4237814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93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Chat-GPT Clone</a:t>
            </a:r>
          </a:p>
        </p:txBody>
      </p:sp>
    </p:spTree>
    <p:extLst>
      <p:ext uri="{BB962C8B-B14F-4D97-AF65-F5344CB8AC3E}">
        <p14:creationId xmlns:p14="http://schemas.microsoft.com/office/powerpoint/2010/main" val="2290201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2139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irebase, google icon - Free download on Iconfinder">
            <a:hlinkClick r:id="rId4"/>
            <a:extLst>
              <a:ext uri="{FF2B5EF4-FFF2-40B4-BE49-F238E27FC236}">
                <a16:creationId xmlns:a16="http://schemas.microsoft.com/office/drawing/2014/main" id="{B9DE45C2-AE16-385A-F625-F09D8ECC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946" y="499947"/>
            <a:ext cx="1696108" cy="169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F229200-5AE6-CBBB-005D-3351DFCC4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395" y="3274055"/>
            <a:ext cx="1246967" cy="124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8190436-9C34-7248-4DE0-445C773499E5}"/>
              </a:ext>
            </a:extLst>
          </p:cNvPr>
          <p:cNvCxnSpPr>
            <a:cxnSpLocks/>
          </p:cNvCxnSpPr>
          <p:nvPr/>
        </p:nvCxnSpPr>
        <p:spPr>
          <a:xfrm flipV="1">
            <a:off x="4267200" y="2020956"/>
            <a:ext cx="1557131" cy="15703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2A1DC0B-82F6-6B20-9069-D69019EB090F}"/>
              </a:ext>
            </a:extLst>
          </p:cNvPr>
          <p:cNvCxnSpPr>
            <a:cxnSpLocks/>
          </p:cNvCxnSpPr>
          <p:nvPr/>
        </p:nvCxnSpPr>
        <p:spPr>
          <a:xfrm flipV="1">
            <a:off x="4432845" y="3644347"/>
            <a:ext cx="3911032" cy="5777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896785-32FB-15A7-1EF3-52CDFC88BFD5}"/>
              </a:ext>
            </a:extLst>
          </p:cNvPr>
          <p:cNvCxnSpPr>
            <a:cxnSpLocks/>
          </p:cNvCxnSpPr>
          <p:nvPr/>
        </p:nvCxnSpPr>
        <p:spPr>
          <a:xfrm flipH="1" flipV="1">
            <a:off x="6698974" y="1974684"/>
            <a:ext cx="2179983" cy="10820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A0D585D-0DE8-B7D9-D7CF-D42E63DF2F88}"/>
              </a:ext>
            </a:extLst>
          </p:cNvPr>
          <p:cNvSpPr txBox="1"/>
          <p:nvPr/>
        </p:nvSpPr>
        <p:spPr>
          <a:xfrm>
            <a:off x="3998843" y="2467094"/>
            <a:ext cx="1557131" cy="369332"/>
          </a:xfrm>
          <a:prstGeom prst="rect">
            <a:avLst/>
          </a:prstGeom>
          <a:noFill/>
          <a:scene3d>
            <a:camera prst="orthographicFront">
              <a:rot lat="0" lon="0" rev="27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dirty="0"/>
              <a:t>Authenticate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355BC6F-AEEC-1F29-8E88-A51D2BB79C69}"/>
              </a:ext>
            </a:extLst>
          </p:cNvPr>
          <p:cNvSpPr txBox="1"/>
          <p:nvPr/>
        </p:nvSpPr>
        <p:spPr>
          <a:xfrm>
            <a:off x="5674732" y="3958962"/>
            <a:ext cx="1557131" cy="369332"/>
          </a:xfrm>
          <a:prstGeom prst="rect">
            <a:avLst/>
          </a:prstGeom>
          <a:noFill/>
          <a:scene3d>
            <a:camera prst="orthographicFront">
              <a:rot lat="0" lon="0" rev="54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dirty="0"/>
              <a:t>Chat CRUD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36FDEE3-5513-E852-707B-EB0D50D88852}"/>
              </a:ext>
            </a:extLst>
          </p:cNvPr>
          <p:cNvSpPr txBox="1"/>
          <p:nvPr/>
        </p:nvSpPr>
        <p:spPr>
          <a:xfrm>
            <a:off x="7121365" y="2219816"/>
            <a:ext cx="2037523" cy="369332"/>
          </a:xfrm>
          <a:prstGeom prst="rect">
            <a:avLst/>
          </a:prstGeom>
          <a:noFill/>
          <a:scene3d>
            <a:camera prst="orthographicFront">
              <a:rot lat="0" lon="0" rev="201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dirty="0"/>
              <a:t>Authorize users</a:t>
            </a:r>
          </a:p>
        </p:txBody>
      </p:sp>
      <p:pic>
        <p:nvPicPr>
          <p:cNvPr id="4102" name="Picture 6" descr="Flutter&quot; Icon - Download for free – Iconduck">
            <a:extLst>
              <a:ext uri="{FF2B5EF4-FFF2-40B4-BE49-F238E27FC236}">
                <a16:creationId xmlns:a16="http://schemas.microsoft.com/office/drawing/2014/main" id="{6F173B73-E03A-4CAF-4D3A-EDEBBD477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831" y="3702185"/>
            <a:ext cx="809356" cy="100385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98516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Chat-GPT Clone</a:t>
            </a:r>
          </a:p>
        </p:txBody>
      </p:sp>
    </p:spTree>
    <p:extLst>
      <p:ext uri="{BB962C8B-B14F-4D97-AF65-F5344CB8AC3E}">
        <p14:creationId xmlns:p14="http://schemas.microsoft.com/office/powerpoint/2010/main" val="1025913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CAEBCCF3-97AA-8AAD-8CBE-7DE192C4C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574" y="477078"/>
            <a:ext cx="2724852" cy="590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90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2100845"/>
            <a:ext cx="4670234" cy="19755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6600" dirty="0"/>
              <a:t>Flutter-Workshop</a:t>
            </a:r>
          </a:p>
        </p:txBody>
      </p: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0119" y="4372379"/>
            <a:ext cx="4670233" cy="5401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cs typeface="+mn-cs"/>
              </a:rPr>
              <a:t>Julian Hartl</a:t>
            </a:r>
          </a:p>
        </p:txBody>
      </p:sp>
      <p:pic>
        <p:nvPicPr>
          <p:cNvPr id="1026" name="Picture 2" descr="Flutter – Medium">
            <a:extLst>
              <a:ext uri="{FF2B5EF4-FFF2-40B4-BE49-F238E27FC236}">
                <a16:creationId xmlns:a16="http://schemas.microsoft.com/office/drawing/2014/main" id="{0ABDC349-9BD7-8E70-DAC9-CC1EB656D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8450" y="1169425"/>
            <a:ext cx="4519149" cy="451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0EF8811-0A49-5241-8085-1394D863AF69}"/>
              </a:ext>
            </a:extLst>
          </p:cNvPr>
          <p:cNvGrpSpPr/>
          <p:nvPr/>
        </p:nvGrpSpPr>
        <p:grpSpPr>
          <a:xfrm>
            <a:off x="4733574" y="477078"/>
            <a:ext cx="2724852" cy="5903844"/>
            <a:chOff x="3095403" y="477078"/>
            <a:chExt cx="2724852" cy="5903844"/>
          </a:xfrm>
        </p:grpSpPr>
        <p:pic>
          <p:nvPicPr>
            <p:cNvPr id="4" name="Grafik 3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6064AE90-CA9D-389F-B982-1C7F06A04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5" name="Grafik 4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A239955B-E11F-504C-7A43-9F04617C5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3237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A99EA9A-D5BA-4E1A-9FFE-F76ED1C13150}"/>
              </a:ext>
            </a:extLst>
          </p:cNvPr>
          <p:cNvGrpSpPr/>
          <p:nvPr/>
        </p:nvGrpSpPr>
        <p:grpSpPr>
          <a:xfrm>
            <a:off x="4730250" y="477078"/>
            <a:ext cx="2731479" cy="5903844"/>
            <a:chOff x="378707" y="477078"/>
            <a:chExt cx="2731479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BDF2D075-7654-5CFA-AD1E-F89242ACA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378707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8A1B09D-4AA8-2FF5-F97F-B78E0D32D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t="10775" b="11897"/>
            <a:stretch/>
          </p:blipFill>
          <p:spPr>
            <a:xfrm>
              <a:off x="385334" y="1113182"/>
              <a:ext cx="2724852" cy="4565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6699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6A1CEE-0198-19ED-152E-0F64F088686F}"/>
              </a:ext>
            </a:extLst>
          </p:cNvPr>
          <p:cNvGrpSpPr/>
          <p:nvPr/>
        </p:nvGrpSpPr>
        <p:grpSpPr>
          <a:xfrm>
            <a:off x="4733564" y="477078"/>
            <a:ext cx="2724852" cy="5903844"/>
            <a:chOff x="378707" y="477078"/>
            <a:chExt cx="2724852" cy="5903844"/>
          </a:xfrm>
        </p:grpSpPr>
        <p:pic>
          <p:nvPicPr>
            <p:cNvPr id="4" name="Grafik 3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702B872-3024-BB82-60EE-11E480C89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378707" y="477078"/>
              <a:ext cx="2724852" cy="5903844"/>
            </a:xfrm>
            <a:prstGeom prst="rect">
              <a:avLst/>
            </a:prstGeom>
          </p:spPr>
        </p:pic>
        <p:pic>
          <p:nvPicPr>
            <p:cNvPr id="5" name="Grafik 4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C7F8EB44-BB34-D94A-C8E9-FDF51E7F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t="4321" b="89562"/>
            <a:stretch/>
          </p:blipFill>
          <p:spPr>
            <a:xfrm>
              <a:off x="378707" y="723279"/>
              <a:ext cx="2724852" cy="361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0476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CAEBCCF3-97AA-8AAD-8CBE-7DE192C4C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126" y="477077"/>
            <a:ext cx="2724852" cy="59038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BD42799-D31C-5666-BE28-8D7CDCECE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063" y="477076"/>
            <a:ext cx="2724852" cy="5903845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41B239C-9085-1B37-47F6-73CE82E1658A}"/>
              </a:ext>
            </a:extLst>
          </p:cNvPr>
          <p:cNvSpPr/>
          <p:nvPr/>
        </p:nvSpPr>
        <p:spPr>
          <a:xfrm>
            <a:off x="4918850" y="3154016"/>
            <a:ext cx="2067340" cy="655983"/>
          </a:xfrm>
          <a:prstGeom prst="rightArrow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Flutter Inspector</a:t>
            </a:r>
          </a:p>
        </p:txBody>
      </p:sp>
    </p:spTree>
    <p:extLst>
      <p:ext uri="{BB962C8B-B14F-4D97-AF65-F5344CB8AC3E}">
        <p14:creationId xmlns:p14="http://schemas.microsoft.com/office/powerpoint/2010/main" val="3330266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4733574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F4F00875-3EA0-D3FE-ED8A-943C841E1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8564" y="217331"/>
            <a:ext cx="781878" cy="7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67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54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304306" y="868018"/>
            <a:ext cx="703690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StatefulWidget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createState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  <a:p>
            <a:endParaRPr lang="en-US" sz="1400" dirty="0"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037139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304306" y="868018"/>
            <a:ext cx="703690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StatefulWidget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createState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  <a:p>
            <a:endParaRPr lang="en-US" sz="1400" dirty="0">
              <a:latin typeface="MonoLisa-Regular" pitchFamily="2" charset="77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F6055F4-2CAB-D7BC-118B-651B50B49B1F}"/>
              </a:ext>
            </a:extLst>
          </p:cNvPr>
          <p:cNvSpPr/>
          <p:nvPr/>
        </p:nvSpPr>
        <p:spPr>
          <a:xfrm>
            <a:off x="-278296" y="-212034"/>
            <a:ext cx="12891053" cy="7364148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25DBA0E-3CFC-30F3-8A3C-CDD6B15A23AA}"/>
              </a:ext>
            </a:extLst>
          </p:cNvPr>
          <p:cNvSpPr txBox="1"/>
          <p:nvPr/>
        </p:nvSpPr>
        <p:spPr>
          <a:xfrm>
            <a:off x="2233347" y="3084009"/>
            <a:ext cx="7867766" cy="523220"/>
          </a:xfrm>
          <a:custGeom>
            <a:avLst/>
            <a:gdLst>
              <a:gd name="connsiteX0" fmla="*/ 0 w 7867766"/>
              <a:gd name="connsiteY0" fmla="*/ 0 h 523220"/>
              <a:gd name="connsiteX1" fmla="*/ 640661 w 7867766"/>
              <a:gd name="connsiteY1" fmla="*/ 0 h 523220"/>
              <a:gd name="connsiteX2" fmla="*/ 1123967 w 7867766"/>
              <a:gd name="connsiteY2" fmla="*/ 0 h 523220"/>
              <a:gd name="connsiteX3" fmla="*/ 1685950 w 7867766"/>
              <a:gd name="connsiteY3" fmla="*/ 0 h 523220"/>
              <a:gd name="connsiteX4" fmla="*/ 2405288 w 7867766"/>
              <a:gd name="connsiteY4" fmla="*/ 0 h 523220"/>
              <a:gd name="connsiteX5" fmla="*/ 2809916 w 7867766"/>
              <a:gd name="connsiteY5" fmla="*/ 0 h 523220"/>
              <a:gd name="connsiteX6" fmla="*/ 3450577 w 7867766"/>
              <a:gd name="connsiteY6" fmla="*/ 0 h 523220"/>
              <a:gd name="connsiteX7" fmla="*/ 3855205 w 7867766"/>
              <a:gd name="connsiteY7" fmla="*/ 0 h 523220"/>
              <a:gd name="connsiteX8" fmla="*/ 4417189 w 7867766"/>
              <a:gd name="connsiteY8" fmla="*/ 0 h 523220"/>
              <a:gd name="connsiteX9" fmla="*/ 5057850 w 7867766"/>
              <a:gd name="connsiteY9" fmla="*/ 0 h 523220"/>
              <a:gd name="connsiteX10" fmla="*/ 5383800 w 7867766"/>
              <a:gd name="connsiteY10" fmla="*/ 0 h 523220"/>
              <a:gd name="connsiteX11" fmla="*/ 5709750 w 7867766"/>
              <a:gd name="connsiteY11" fmla="*/ 0 h 523220"/>
              <a:gd name="connsiteX12" fmla="*/ 6429089 w 7867766"/>
              <a:gd name="connsiteY12" fmla="*/ 0 h 523220"/>
              <a:gd name="connsiteX13" fmla="*/ 6991072 w 7867766"/>
              <a:gd name="connsiteY13" fmla="*/ 0 h 523220"/>
              <a:gd name="connsiteX14" fmla="*/ 7317022 w 7867766"/>
              <a:gd name="connsiteY14" fmla="*/ 0 h 523220"/>
              <a:gd name="connsiteX15" fmla="*/ 7867766 w 7867766"/>
              <a:gd name="connsiteY15" fmla="*/ 0 h 523220"/>
              <a:gd name="connsiteX16" fmla="*/ 7867766 w 7867766"/>
              <a:gd name="connsiteY16" fmla="*/ 523220 h 523220"/>
              <a:gd name="connsiteX17" fmla="*/ 7463138 w 7867766"/>
              <a:gd name="connsiteY17" fmla="*/ 523220 h 523220"/>
              <a:gd name="connsiteX18" fmla="*/ 6901155 w 7867766"/>
              <a:gd name="connsiteY18" fmla="*/ 523220 h 523220"/>
              <a:gd name="connsiteX19" fmla="*/ 6181816 w 7867766"/>
              <a:gd name="connsiteY19" fmla="*/ 523220 h 523220"/>
              <a:gd name="connsiteX20" fmla="*/ 5462478 w 7867766"/>
              <a:gd name="connsiteY20" fmla="*/ 523220 h 523220"/>
              <a:gd name="connsiteX21" fmla="*/ 4821817 w 7867766"/>
              <a:gd name="connsiteY21" fmla="*/ 523220 h 523220"/>
              <a:gd name="connsiteX22" fmla="*/ 4181156 w 7867766"/>
              <a:gd name="connsiteY22" fmla="*/ 523220 h 523220"/>
              <a:gd name="connsiteX23" fmla="*/ 3540495 w 7867766"/>
              <a:gd name="connsiteY23" fmla="*/ 523220 h 523220"/>
              <a:gd name="connsiteX24" fmla="*/ 3135867 w 7867766"/>
              <a:gd name="connsiteY24" fmla="*/ 523220 h 523220"/>
              <a:gd name="connsiteX25" fmla="*/ 2416528 w 7867766"/>
              <a:gd name="connsiteY25" fmla="*/ 523220 h 523220"/>
              <a:gd name="connsiteX26" fmla="*/ 1854545 w 7867766"/>
              <a:gd name="connsiteY26" fmla="*/ 523220 h 523220"/>
              <a:gd name="connsiteX27" fmla="*/ 1528595 w 7867766"/>
              <a:gd name="connsiteY27" fmla="*/ 523220 h 523220"/>
              <a:gd name="connsiteX28" fmla="*/ 966611 w 7867766"/>
              <a:gd name="connsiteY28" fmla="*/ 523220 h 523220"/>
              <a:gd name="connsiteX29" fmla="*/ 483306 w 7867766"/>
              <a:gd name="connsiteY29" fmla="*/ 523220 h 523220"/>
              <a:gd name="connsiteX30" fmla="*/ 0 w 7867766"/>
              <a:gd name="connsiteY30" fmla="*/ 523220 h 523220"/>
              <a:gd name="connsiteX31" fmla="*/ 0 w 7867766"/>
              <a:gd name="connsiteY31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867766" h="523220" fill="none" extrusionOk="0">
                <a:moveTo>
                  <a:pt x="0" y="0"/>
                </a:moveTo>
                <a:cubicBezTo>
                  <a:pt x="281851" y="-71167"/>
                  <a:pt x="372895" y="55933"/>
                  <a:pt x="640661" y="0"/>
                </a:cubicBezTo>
                <a:cubicBezTo>
                  <a:pt x="908427" y="-55933"/>
                  <a:pt x="889254" y="55652"/>
                  <a:pt x="1123967" y="0"/>
                </a:cubicBezTo>
                <a:cubicBezTo>
                  <a:pt x="1358680" y="-55652"/>
                  <a:pt x="1507341" y="47945"/>
                  <a:pt x="1685950" y="0"/>
                </a:cubicBezTo>
                <a:cubicBezTo>
                  <a:pt x="1864559" y="-47945"/>
                  <a:pt x="2133097" y="53740"/>
                  <a:pt x="2405288" y="0"/>
                </a:cubicBezTo>
                <a:cubicBezTo>
                  <a:pt x="2677479" y="-53740"/>
                  <a:pt x="2664489" y="11593"/>
                  <a:pt x="2809916" y="0"/>
                </a:cubicBezTo>
                <a:cubicBezTo>
                  <a:pt x="2955343" y="-11593"/>
                  <a:pt x="3282521" y="35971"/>
                  <a:pt x="3450577" y="0"/>
                </a:cubicBezTo>
                <a:cubicBezTo>
                  <a:pt x="3618633" y="-35971"/>
                  <a:pt x="3729453" y="7723"/>
                  <a:pt x="3855205" y="0"/>
                </a:cubicBezTo>
                <a:cubicBezTo>
                  <a:pt x="3980957" y="-7723"/>
                  <a:pt x="4201309" y="63252"/>
                  <a:pt x="4417189" y="0"/>
                </a:cubicBezTo>
                <a:cubicBezTo>
                  <a:pt x="4633069" y="-63252"/>
                  <a:pt x="4765285" y="957"/>
                  <a:pt x="5057850" y="0"/>
                </a:cubicBezTo>
                <a:cubicBezTo>
                  <a:pt x="5350415" y="-957"/>
                  <a:pt x="5230207" y="20353"/>
                  <a:pt x="5383800" y="0"/>
                </a:cubicBezTo>
                <a:cubicBezTo>
                  <a:pt x="5537393" y="-20353"/>
                  <a:pt x="5612508" y="35429"/>
                  <a:pt x="5709750" y="0"/>
                </a:cubicBezTo>
                <a:cubicBezTo>
                  <a:pt x="5806992" y="-35429"/>
                  <a:pt x="6201135" y="51467"/>
                  <a:pt x="6429089" y="0"/>
                </a:cubicBezTo>
                <a:cubicBezTo>
                  <a:pt x="6657043" y="-51467"/>
                  <a:pt x="6782926" y="8056"/>
                  <a:pt x="6991072" y="0"/>
                </a:cubicBezTo>
                <a:cubicBezTo>
                  <a:pt x="7199218" y="-8056"/>
                  <a:pt x="7174532" y="15970"/>
                  <a:pt x="7317022" y="0"/>
                </a:cubicBezTo>
                <a:cubicBezTo>
                  <a:pt x="7459512" y="-15970"/>
                  <a:pt x="7661820" y="21182"/>
                  <a:pt x="7867766" y="0"/>
                </a:cubicBezTo>
                <a:cubicBezTo>
                  <a:pt x="7872059" y="198213"/>
                  <a:pt x="7865368" y="394465"/>
                  <a:pt x="7867766" y="523220"/>
                </a:cubicBezTo>
                <a:cubicBezTo>
                  <a:pt x="7713266" y="523668"/>
                  <a:pt x="7593243" y="483742"/>
                  <a:pt x="7463138" y="523220"/>
                </a:cubicBezTo>
                <a:cubicBezTo>
                  <a:pt x="7333033" y="562698"/>
                  <a:pt x="7178535" y="509542"/>
                  <a:pt x="6901155" y="523220"/>
                </a:cubicBezTo>
                <a:cubicBezTo>
                  <a:pt x="6623775" y="536898"/>
                  <a:pt x="6537082" y="508739"/>
                  <a:pt x="6181816" y="523220"/>
                </a:cubicBezTo>
                <a:cubicBezTo>
                  <a:pt x="5826550" y="537701"/>
                  <a:pt x="5760167" y="468380"/>
                  <a:pt x="5462478" y="523220"/>
                </a:cubicBezTo>
                <a:cubicBezTo>
                  <a:pt x="5164789" y="578060"/>
                  <a:pt x="5097199" y="510851"/>
                  <a:pt x="4821817" y="523220"/>
                </a:cubicBezTo>
                <a:cubicBezTo>
                  <a:pt x="4546435" y="535589"/>
                  <a:pt x="4379087" y="474082"/>
                  <a:pt x="4181156" y="523220"/>
                </a:cubicBezTo>
                <a:cubicBezTo>
                  <a:pt x="3983225" y="572358"/>
                  <a:pt x="3750015" y="491473"/>
                  <a:pt x="3540495" y="523220"/>
                </a:cubicBezTo>
                <a:cubicBezTo>
                  <a:pt x="3330975" y="554967"/>
                  <a:pt x="3269886" y="493410"/>
                  <a:pt x="3135867" y="523220"/>
                </a:cubicBezTo>
                <a:cubicBezTo>
                  <a:pt x="3001848" y="553030"/>
                  <a:pt x="2673297" y="500510"/>
                  <a:pt x="2416528" y="523220"/>
                </a:cubicBezTo>
                <a:cubicBezTo>
                  <a:pt x="2159759" y="545930"/>
                  <a:pt x="2099018" y="497761"/>
                  <a:pt x="1854545" y="523220"/>
                </a:cubicBezTo>
                <a:cubicBezTo>
                  <a:pt x="1610072" y="548679"/>
                  <a:pt x="1638554" y="509198"/>
                  <a:pt x="1528595" y="523220"/>
                </a:cubicBezTo>
                <a:cubicBezTo>
                  <a:pt x="1418636" y="537242"/>
                  <a:pt x="1244908" y="480988"/>
                  <a:pt x="966611" y="523220"/>
                </a:cubicBezTo>
                <a:cubicBezTo>
                  <a:pt x="688314" y="565452"/>
                  <a:pt x="590962" y="481491"/>
                  <a:pt x="483306" y="523220"/>
                </a:cubicBezTo>
                <a:cubicBezTo>
                  <a:pt x="375650" y="564949"/>
                  <a:pt x="200336" y="501950"/>
                  <a:pt x="0" y="523220"/>
                </a:cubicBezTo>
                <a:cubicBezTo>
                  <a:pt x="-45422" y="328357"/>
                  <a:pt x="56990" y="192306"/>
                  <a:pt x="0" y="0"/>
                </a:cubicBezTo>
                <a:close/>
              </a:path>
              <a:path w="7867766" h="523220" stroke="0" extrusionOk="0">
                <a:moveTo>
                  <a:pt x="0" y="0"/>
                </a:moveTo>
                <a:cubicBezTo>
                  <a:pt x="182262" y="-47173"/>
                  <a:pt x="323024" y="10331"/>
                  <a:pt x="483306" y="0"/>
                </a:cubicBezTo>
                <a:cubicBezTo>
                  <a:pt x="643588" y="-10331"/>
                  <a:pt x="680686" y="12191"/>
                  <a:pt x="809256" y="0"/>
                </a:cubicBezTo>
                <a:cubicBezTo>
                  <a:pt x="937826" y="-12191"/>
                  <a:pt x="1195774" y="54397"/>
                  <a:pt x="1528595" y="0"/>
                </a:cubicBezTo>
                <a:cubicBezTo>
                  <a:pt x="1861416" y="-54397"/>
                  <a:pt x="1882506" y="18439"/>
                  <a:pt x="2011900" y="0"/>
                </a:cubicBezTo>
                <a:cubicBezTo>
                  <a:pt x="2141294" y="-18439"/>
                  <a:pt x="2301790" y="56873"/>
                  <a:pt x="2495206" y="0"/>
                </a:cubicBezTo>
                <a:cubicBezTo>
                  <a:pt x="2688622" y="-56873"/>
                  <a:pt x="3070345" y="79719"/>
                  <a:pt x="3214544" y="0"/>
                </a:cubicBezTo>
                <a:cubicBezTo>
                  <a:pt x="3358743" y="-79719"/>
                  <a:pt x="3429194" y="13618"/>
                  <a:pt x="3619172" y="0"/>
                </a:cubicBezTo>
                <a:cubicBezTo>
                  <a:pt x="3809150" y="-13618"/>
                  <a:pt x="4001749" y="74018"/>
                  <a:pt x="4338511" y="0"/>
                </a:cubicBezTo>
                <a:cubicBezTo>
                  <a:pt x="4675273" y="-74018"/>
                  <a:pt x="4710466" y="77888"/>
                  <a:pt x="5057850" y="0"/>
                </a:cubicBezTo>
                <a:cubicBezTo>
                  <a:pt x="5405234" y="-77888"/>
                  <a:pt x="5491896" y="42303"/>
                  <a:pt x="5619833" y="0"/>
                </a:cubicBezTo>
                <a:cubicBezTo>
                  <a:pt x="5747770" y="-42303"/>
                  <a:pt x="6082943" y="9580"/>
                  <a:pt x="6339171" y="0"/>
                </a:cubicBezTo>
                <a:cubicBezTo>
                  <a:pt x="6595399" y="-9580"/>
                  <a:pt x="6708982" y="10832"/>
                  <a:pt x="6822477" y="0"/>
                </a:cubicBezTo>
                <a:cubicBezTo>
                  <a:pt x="6935972" y="-10832"/>
                  <a:pt x="7147328" y="39005"/>
                  <a:pt x="7305783" y="0"/>
                </a:cubicBezTo>
                <a:cubicBezTo>
                  <a:pt x="7464238" y="-39005"/>
                  <a:pt x="7591321" y="51299"/>
                  <a:pt x="7867766" y="0"/>
                </a:cubicBezTo>
                <a:cubicBezTo>
                  <a:pt x="7925545" y="175011"/>
                  <a:pt x="7841575" y="366600"/>
                  <a:pt x="7867766" y="523220"/>
                </a:cubicBezTo>
                <a:cubicBezTo>
                  <a:pt x="7672677" y="530539"/>
                  <a:pt x="7481517" y="482673"/>
                  <a:pt x="7305783" y="523220"/>
                </a:cubicBezTo>
                <a:cubicBezTo>
                  <a:pt x="7130049" y="563767"/>
                  <a:pt x="6814467" y="502044"/>
                  <a:pt x="6586444" y="523220"/>
                </a:cubicBezTo>
                <a:cubicBezTo>
                  <a:pt x="6358421" y="544396"/>
                  <a:pt x="6183603" y="493346"/>
                  <a:pt x="6024461" y="523220"/>
                </a:cubicBezTo>
                <a:cubicBezTo>
                  <a:pt x="5865319" y="553094"/>
                  <a:pt x="5809598" y="499513"/>
                  <a:pt x="5698511" y="523220"/>
                </a:cubicBezTo>
                <a:cubicBezTo>
                  <a:pt x="5587424" y="546927"/>
                  <a:pt x="5402043" y="502233"/>
                  <a:pt x="5293883" y="523220"/>
                </a:cubicBezTo>
                <a:cubicBezTo>
                  <a:pt x="5185723" y="544207"/>
                  <a:pt x="4817920" y="513271"/>
                  <a:pt x="4574544" y="523220"/>
                </a:cubicBezTo>
                <a:cubicBezTo>
                  <a:pt x="4331168" y="533169"/>
                  <a:pt x="4243153" y="486093"/>
                  <a:pt x="4012561" y="523220"/>
                </a:cubicBezTo>
                <a:cubicBezTo>
                  <a:pt x="3781969" y="560347"/>
                  <a:pt x="3767625" y="515136"/>
                  <a:pt x="3607933" y="523220"/>
                </a:cubicBezTo>
                <a:cubicBezTo>
                  <a:pt x="3448241" y="531304"/>
                  <a:pt x="3318425" y="492313"/>
                  <a:pt x="3045949" y="523220"/>
                </a:cubicBezTo>
                <a:cubicBezTo>
                  <a:pt x="2773473" y="554127"/>
                  <a:pt x="2844769" y="497132"/>
                  <a:pt x="2719999" y="523220"/>
                </a:cubicBezTo>
                <a:cubicBezTo>
                  <a:pt x="2595229" y="549308"/>
                  <a:pt x="2524269" y="501434"/>
                  <a:pt x="2394049" y="523220"/>
                </a:cubicBezTo>
                <a:cubicBezTo>
                  <a:pt x="2263829" y="545006"/>
                  <a:pt x="1970881" y="493195"/>
                  <a:pt x="1832066" y="523220"/>
                </a:cubicBezTo>
                <a:cubicBezTo>
                  <a:pt x="1693251" y="553245"/>
                  <a:pt x="1564464" y="495971"/>
                  <a:pt x="1427438" y="523220"/>
                </a:cubicBezTo>
                <a:cubicBezTo>
                  <a:pt x="1290412" y="550469"/>
                  <a:pt x="1084230" y="487143"/>
                  <a:pt x="786777" y="523220"/>
                </a:cubicBezTo>
                <a:cubicBezTo>
                  <a:pt x="489324" y="559297"/>
                  <a:pt x="386273" y="482933"/>
                  <a:pt x="0" y="523220"/>
                </a:cubicBezTo>
                <a:cubicBezTo>
                  <a:pt x="-34559" y="416402"/>
                  <a:pt x="22991" y="152659"/>
                  <a:pt x="0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 </a:t>
            </a:r>
            <a:r>
              <a:rPr lang="en-US" sz="2800" dirty="0" err="1">
                <a:solidFill>
                  <a:schemeClr val="bg1"/>
                </a:solidFill>
              </a:rPr>
              <a:t>StatefulWidget</a:t>
            </a:r>
            <a:r>
              <a:rPr lang="en-US" sz="2800" dirty="0">
                <a:solidFill>
                  <a:schemeClr val="bg1"/>
                </a:solidFill>
              </a:rPr>
              <a:t> is a widget has </a:t>
            </a:r>
            <a:r>
              <a:rPr lang="en-US" sz="2800" dirty="0"/>
              <a:t>mutable</a:t>
            </a:r>
            <a:r>
              <a:rPr lang="en-US" sz="2800" dirty="0">
                <a:solidFill>
                  <a:schemeClr val="bg1"/>
                </a:solidFill>
              </a:rPr>
              <a:t> state.</a:t>
            </a:r>
          </a:p>
        </p:txBody>
      </p:sp>
    </p:spTree>
    <p:extLst>
      <p:ext uri="{BB962C8B-B14F-4D97-AF65-F5344CB8AC3E}">
        <p14:creationId xmlns:p14="http://schemas.microsoft.com/office/powerpoint/2010/main" val="1281159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304306" y="868018"/>
            <a:ext cx="703690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StatefulWidget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createState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  <a:p>
            <a:endParaRPr lang="en-US" sz="1400" dirty="0">
              <a:latin typeface="MonoLisa-Regular" pitchFamily="2" charset="77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F6055F4-2CAB-D7BC-118B-651B50B49B1F}"/>
              </a:ext>
            </a:extLst>
          </p:cNvPr>
          <p:cNvSpPr/>
          <p:nvPr/>
        </p:nvSpPr>
        <p:spPr>
          <a:xfrm>
            <a:off x="-278296" y="-253076"/>
            <a:ext cx="12891053" cy="7364148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25DBA0E-3CFC-30F3-8A3C-CDD6B15A23AA}"/>
              </a:ext>
            </a:extLst>
          </p:cNvPr>
          <p:cNvSpPr txBox="1"/>
          <p:nvPr/>
        </p:nvSpPr>
        <p:spPr>
          <a:xfrm>
            <a:off x="2233347" y="868018"/>
            <a:ext cx="7867766" cy="523220"/>
          </a:xfrm>
          <a:custGeom>
            <a:avLst/>
            <a:gdLst>
              <a:gd name="connsiteX0" fmla="*/ 0 w 7867766"/>
              <a:gd name="connsiteY0" fmla="*/ 0 h 523220"/>
              <a:gd name="connsiteX1" fmla="*/ 640661 w 7867766"/>
              <a:gd name="connsiteY1" fmla="*/ 0 h 523220"/>
              <a:gd name="connsiteX2" fmla="*/ 1123967 w 7867766"/>
              <a:gd name="connsiteY2" fmla="*/ 0 h 523220"/>
              <a:gd name="connsiteX3" fmla="*/ 1685950 w 7867766"/>
              <a:gd name="connsiteY3" fmla="*/ 0 h 523220"/>
              <a:gd name="connsiteX4" fmla="*/ 2405288 w 7867766"/>
              <a:gd name="connsiteY4" fmla="*/ 0 h 523220"/>
              <a:gd name="connsiteX5" fmla="*/ 2809916 w 7867766"/>
              <a:gd name="connsiteY5" fmla="*/ 0 h 523220"/>
              <a:gd name="connsiteX6" fmla="*/ 3450577 w 7867766"/>
              <a:gd name="connsiteY6" fmla="*/ 0 h 523220"/>
              <a:gd name="connsiteX7" fmla="*/ 3855205 w 7867766"/>
              <a:gd name="connsiteY7" fmla="*/ 0 h 523220"/>
              <a:gd name="connsiteX8" fmla="*/ 4417189 w 7867766"/>
              <a:gd name="connsiteY8" fmla="*/ 0 h 523220"/>
              <a:gd name="connsiteX9" fmla="*/ 5057850 w 7867766"/>
              <a:gd name="connsiteY9" fmla="*/ 0 h 523220"/>
              <a:gd name="connsiteX10" fmla="*/ 5383800 w 7867766"/>
              <a:gd name="connsiteY10" fmla="*/ 0 h 523220"/>
              <a:gd name="connsiteX11" fmla="*/ 5709750 w 7867766"/>
              <a:gd name="connsiteY11" fmla="*/ 0 h 523220"/>
              <a:gd name="connsiteX12" fmla="*/ 6429089 w 7867766"/>
              <a:gd name="connsiteY12" fmla="*/ 0 h 523220"/>
              <a:gd name="connsiteX13" fmla="*/ 6991072 w 7867766"/>
              <a:gd name="connsiteY13" fmla="*/ 0 h 523220"/>
              <a:gd name="connsiteX14" fmla="*/ 7317022 w 7867766"/>
              <a:gd name="connsiteY14" fmla="*/ 0 h 523220"/>
              <a:gd name="connsiteX15" fmla="*/ 7867766 w 7867766"/>
              <a:gd name="connsiteY15" fmla="*/ 0 h 523220"/>
              <a:gd name="connsiteX16" fmla="*/ 7867766 w 7867766"/>
              <a:gd name="connsiteY16" fmla="*/ 523220 h 523220"/>
              <a:gd name="connsiteX17" fmla="*/ 7463138 w 7867766"/>
              <a:gd name="connsiteY17" fmla="*/ 523220 h 523220"/>
              <a:gd name="connsiteX18" fmla="*/ 6901155 w 7867766"/>
              <a:gd name="connsiteY18" fmla="*/ 523220 h 523220"/>
              <a:gd name="connsiteX19" fmla="*/ 6181816 w 7867766"/>
              <a:gd name="connsiteY19" fmla="*/ 523220 h 523220"/>
              <a:gd name="connsiteX20" fmla="*/ 5462478 w 7867766"/>
              <a:gd name="connsiteY20" fmla="*/ 523220 h 523220"/>
              <a:gd name="connsiteX21" fmla="*/ 4821817 w 7867766"/>
              <a:gd name="connsiteY21" fmla="*/ 523220 h 523220"/>
              <a:gd name="connsiteX22" fmla="*/ 4181156 w 7867766"/>
              <a:gd name="connsiteY22" fmla="*/ 523220 h 523220"/>
              <a:gd name="connsiteX23" fmla="*/ 3540495 w 7867766"/>
              <a:gd name="connsiteY23" fmla="*/ 523220 h 523220"/>
              <a:gd name="connsiteX24" fmla="*/ 3135867 w 7867766"/>
              <a:gd name="connsiteY24" fmla="*/ 523220 h 523220"/>
              <a:gd name="connsiteX25" fmla="*/ 2416528 w 7867766"/>
              <a:gd name="connsiteY25" fmla="*/ 523220 h 523220"/>
              <a:gd name="connsiteX26" fmla="*/ 1854545 w 7867766"/>
              <a:gd name="connsiteY26" fmla="*/ 523220 h 523220"/>
              <a:gd name="connsiteX27" fmla="*/ 1528595 w 7867766"/>
              <a:gd name="connsiteY27" fmla="*/ 523220 h 523220"/>
              <a:gd name="connsiteX28" fmla="*/ 966611 w 7867766"/>
              <a:gd name="connsiteY28" fmla="*/ 523220 h 523220"/>
              <a:gd name="connsiteX29" fmla="*/ 483306 w 7867766"/>
              <a:gd name="connsiteY29" fmla="*/ 523220 h 523220"/>
              <a:gd name="connsiteX30" fmla="*/ 0 w 7867766"/>
              <a:gd name="connsiteY30" fmla="*/ 523220 h 523220"/>
              <a:gd name="connsiteX31" fmla="*/ 0 w 7867766"/>
              <a:gd name="connsiteY31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867766" h="523220" fill="none" extrusionOk="0">
                <a:moveTo>
                  <a:pt x="0" y="0"/>
                </a:moveTo>
                <a:cubicBezTo>
                  <a:pt x="281851" y="-71167"/>
                  <a:pt x="372895" y="55933"/>
                  <a:pt x="640661" y="0"/>
                </a:cubicBezTo>
                <a:cubicBezTo>
                  <a:pt x="908427" y="-55933"/>
                  <a:pt x="889254" y="55652"/>
                  <a:pt x="1123967" y="0"/>
                </a:cubicBezTo>
                <a:cubicBezTo>
                  <a:pt x="1358680" y="-55652"/>
                  <a:pt x="1507341" y="47945"/>
                  <a:pt x="1685950" y="0"/>
                </a:cubicBezTo>
                <a:cubicBezTo>
                  <a:pt x="1864559" y="-47945"/>
                  <a:pt x="2133097" y="53740"/>
                  <a:pt x="2405288" y="0"/>
                </a:cubicBezTo>
                <a:cubicBezTo>
                  <a:pt x="2677479" y="-53740"/>
                  <a:pt x="2664489" y="11593"/>
                  <a:pt x="2809916" y="0"/>
                </a:cubicBezTo>
                <a:cubicBezTo>
                  <a:pt x="2955343" y="-11593"/>
                  <a:pt x="3282521" y="35971"/>
                  <a:pt x="3450577" y="0"/>
                </a:cubicBezTo>
                <a:cubicBezTo>
                  <a:pt x="3618633" y="-35971"/>
                  <a:pt x="3729453" y="7723"/>
                  <a:pt x="3855205" y="0"/>
                </a:cubicBezTo>
                <a:cubicBezTo>
                  <a:pt x="3980957" y="-7723"/>
                  <a:pt x="4201309" y="63252"/>
                  <a:pt x="4417189" y="0"/>
                </a:cubicBezTo>
                <a:cubicBezTo>
                  <a:pt x="4633069" y="-63252"/>
                  <a:pt x="4765285" y="957"/>
                  <a:pt x="5057850" y="0"/>
                </a:cubicBezTo>
                <a:cubicBezTo>
                  <a:pt x="5350415" y="-957"/>
                  <a:pt x="5230207" y="20353"/>
                  <a:pt x="5383800" y="0"/>
                </a:cubicBezTo>
                <a:cubicBezTo>
                  <a:pt x="5537393" y="-20353"/>
                  <a:pt x="5612508" y="35429"/>
                  <a:pt x="5709750" y="0"/>
                </a:cubicBezTo>
                <a:cubicBezTo>
                  <a:pt x="5806992" y="-35429"/>
                  <a:pt x="6201135" y="51467"/>
                  <a:pt x="6429089" y="0"/>
                </a:cubicBezTo>
                <a:cubicBezTo>
                  <a:pt x="6657043" y="-51467"/>
                  <a:pt x="6782926" y="8056"/>
                  <a:pt x="6991072" y="0"/>
                </a:cubicBezTo>
                <a:cubicBezTo>
                  <a:pt x="7199218" y="-8056"/>
                  <a:pt x="7174532" y="15970"/>
                  <a:pt x="7317022" y="0"/>
                </a:cubicBezTo>
                <a:cubicBezTo>
                  <a:pt x="7459512" y="-15970"/>
                  <a:pt x="7661820" y="21182"/>
                  <a:pt x="7867766" y="0"/>
                </a:cubicBezTo>
                <a:cubicBezTo>
                  <a:pt x="7872059" y="198213"/>
                  <a:pt x="7865368" y="394465"/>
                  <a:pt x="7867766" y="523220"/>
                </a:cubicBezTo>
                <a:cubicBezTo>
                  <a:pt x="7713266" y="523668"/>
                  <a:pt x="7593243" y="483742"/>
                  <a:pt x="7463138" y="523220"/>
                </a:cubicBezTo>
                <a:cubicBezTo>
                  <a:pt x="7333033" y="562698"/>
                  <a:pt x="7178535" y="509542"/>
                  <a:pt x="6901155" y="523220"/>
                </a:cubicBezTo>
                <a:cubicBezTo>
                  <a:pt x="6623775" y="536898"/>
                  <a:pt x="6537082" y="508739"/>
                  <a:pt x="6181816" y="523220"/>
                </a:cubicBezTo>
                <a:cubicBezTo>
                  <a:pt x="5826550" y="537701"/>
                  <a:pt x="5760167" y="468380"/>
                  <a:pt x="5462478" y="523220"/>
                </a:cubicBezTo>
                <a:cubicBezTo>
                  <a:pt x="5164789" y="578060"/>
                  <a:pt x="5097199" y="510851"/>
                  <a:pt x="4821817" y="523220"/>
                </a:cubicBezTo>
                <a:cubicBezTo>
                  <a:pt x="4546435" y="535589"/>
                  <a:pt x="4379087" y="474082"/>
                  <a:pt x="4181156" y="523220"/>
                </a:cubicBezTo>
                <a:cubicBezTo>
                  <a:pt x="3983225" y="572358"/>
                  <a:pt x="3750015" y="491473"/>
                  <a:pt x="3540495" y="523220"/>
                </a:cubicBezTo>
                <a:cubicBezTo>
                  <a:pt x="3330975" y="554967"/>
                  <a:pt x="3269886" y="493410"/>
                  <a:pt x="3135867" y="523220"/>
                </a:cubicBezTo>
                <a:cubicBezTo>
                  <a:pt x="3001848" y="553030"/>
                  <a:pt x="2673297" y="500510"/>
                  <a:pt x="2416528" y="523220"/>
                </a:cubicBezTo>
                <a:cubicBezTo>
                  <a:pt x="2159759" y="545930"/>
                  <a:pt x="2099018" y="497761"/>
                  <a:pt x="1854545" y="523220"/>
                </a:cubicBezTo>
                <a:cubicBezTo>
                  <a:pt x="1610072" y="548679"/>
                  <a:pt x="1638554" y="509198"/>
                  <a:pt x="1528595" y="523220"/>
                </a:cubicBezTo>
                <a:cubicBezTo>
                  <a:pt x="1418636" y="537242"/>
                  <a:pt x="1244908" y="480988"/>
                  <a:pt x="966611" y="523220"/>
                </a:cubicBezTo>
                <a:cubicBezTo>
                  <a:pt x="688314" y="565452"/>
                  <a:pt x="590962" y="481491"/>
                  <a:pt x="483306" y="523220"/>
                </a:cubicBezTo>
                <a:cubicBezTo>
                  <a:pt x="375650" y="564949"/>
                  <a:pt x="200336" y="501950"/>
                  <a:pt x="0" y="523220"/>
                </a:cubicBezTo>
                <a:cubicBezTo>
                  <a:pt x="-45422" y="328357"/>
                  <a:pt x="56990" y="192306"/>
                  <a:pt x="0" y="0"/>
                </a:cubicBezTo>
                <a:close/>
              </a:path>
              <a:path w="7867766" h="523220" stroke="0" extrusionOk="0">
                <a:moveTo>
                  <a:pt x="0" y="0"/>
                </a:moveTo>
                <a:cubicBezTo>
                  <a:pt x="182262" y="-47173"/>
                  <a:pt x="323024" y="10331"/>
                  <a:pt x="483306" y="0"/>
                </a:cubicBezTo>
                <a:cubicBezTo>
                  <a:pt x="643588" y="-10331"/>
                  <a:pt x="680686" y="12191"/>
                  <a:pt x="809256" y="0"/>
                </a:cubicBezTo>
                <a:cubicBezTo>
                  <a:pt x="937826" y="-12191"/>
                  <a:pt x="1195774" y="54397"/>
                  <a:pt x="1528595" y="0"/>
                </a:cubicBezTo>
                <a:cubicBezTo>
                  <a:pt x="1861416" y="-54397"/>
                  <a:pt x="1882506" y="18439"/>
                  <a:pt x="2011900" y="0"/>
                </a:cubicBezTo>
                <a:cubicBezTo>
                  <a:pt x="2141294" y="-18439"/>
                  <a:pt x="2301790" y="56873"/>
                  <a:pt x="2495206" y="0"/>
                </a:cubicBezTo>
                <a:cubicBezTo>
                  <a:pt x="2688622" y="-56873"/>
                  <a:pt x="3070345" y="79719"/>
                  <a:pt x="3214544" y="0"/>
                </a:cubicBezTo>
                <a:cubicBezTo>
                  <a:pt x="3358743" y="-79719"/>
                  <a:pt x="3429194" y="13618"/>
                  <a:pt x="3619172" y="0"/>
                </a:cubicBezTo>
                <a:cubicBezTo>
                  <a:pt x="3809150" y="-13618"/>
                  <a:pt x="4001749" y="74018"/>
                  <a:pt x="4338511" y="0"/>
                </a:cubicBezTo>
                <a:cubicBezTo>
                  <a:pt x="4675273" y="-74018"/>
                  <a:pt x="4710466" y="77888"/>
                  <a:pt x="5057850" y="0"/>
                </a:cubicBezTo>
                <a:cubicBezTo>
                  <a:pt x="5405234" y="-77888"/>
                  <a:pt x="5491896" y="42303"/>
                  <a:pt x="5619833" y="0"/>
                </a:cubicBezTo>
                <a:cubicBezTo>
                  <a:pt x="5747770" y="-42303"/>
                  <a:pt x="6082943" y="9580"/>
                  <a:pt x="6339171" y="0"/>
                </a:cubicBezTo>
                <a:cubicBezTo>
                  <a:pt x="6595399" y="-9580"/>
                  <a:pt x="6708982" y="10832"/>
                  <a:pt x="6822477" y="0"/>
                </a:cubicBezTo>
                <a:cubicBezTo>
                  <a:pt x="6935972" y="-10832"/>
                  <a:pt x="7147328" y="39005"/>
                  <a:pt x="7305783" y="0"/>
                </a:cubicBezTo>
                <a:cubicBezTo>
                  <a:pt x="7464238" y="-39005"/>
                  <a:pt x="7591321" y="51299"/>
                  <a:pt x="7867766" y="0"/>
                </a:cubicBezTo>
                <a:cubicBezTo>
                  <a:pt x="7925545" y="175011"/>
                  <a:pt x="7841575" y="366600"/>
                  <a:pt x="7867766" y="523220"/>
                </a:cubicBezTo>
                <a:cubicBezTo>
                  <a:pt x="7672677" y="530539"/>
                  <a:pt x="7481517" y="482673"/>
                  <a:pt x="7305783" y="523220"/>
                </a:cubicBezTo>
                <a:cubicBezTo>
                  <a:pt x="7130049" y="563767"/>
                  <a:pt x="6814467" y="502044"/>
                  <a:pt x="6586444" y="523220"/>
                </a:cubicBezTo>
                <a:cubicBezTo>
                  <a:pt x="6358421" y="544396"/>
                  <a:pt x="6183603" y="493346"/>
                  <a:pt x="6024461" y="523220"/>
                </a:cubicBezTo>
                <a:cubicBezTo>
                  <a:pt x="5865319" y="553094"/>
                  <a:pt x="5809598" y="499513"/>
                  <a:pt x="5698511" y="523220"/>
                </a:cubicBezTo>
                <a:cubicBezTo>
                  <a:pt x="5587424" y="546927"/>
                  <a:pt x="5402043" y="502233"/>
                  <a:pt x="5293883" y="523220"/>
                </a:cubicBezTo>
                <a:cubicBezTo>
                  <a:pt x="5185723" y="544207"/>
                  <a:pt x="4817920" y="513271"/>
                  <a:pt x="4574544" y="523220"/>
                </a:cubicBezTo>
                <a:cubicBezTo>
                  <a:pt x="4331168" y="533169"/>
                  <a:pt x="4243153" y="486093"/>
                  <a:pt x="4012561" y="523220"/>
                </a:cubicBezTo>
                <a:cubicBezTo>
                  <a:pt x="3781969" y="560347"/>
                  <a:pt x="3767625" y="515136"/>
                  <a:pt x="3607933" y="523220"/>
                </a:cubicBezTo>
                <a:cubicBezTo>
                  <a:pt x="3448241" y="531304"/>
                  <a:pt x="3318425" y="492313"/>
                  <a:pt x="3045949" y="523220"/>
                </a:cubicBezTo>
                <a:cubicBezTo>
                  <a:pt x="2773473" y="554127"/>
                  <a:pt x="2844769" y="497132"/>
                  <a:pt x="2719999" y="523220"/>
                </a:cubicBezTo>
                <a:cubicBezTo>
                  <a:pt x="2595229" y="549308"/>
                  <a:pt x="2524269" y="501434"/>
                  <a:pt x="2394049" y="523220"/>
                </a:cubicBezTo>
                <a:cubicBezTo>
                  <a:pt x="2263829" y="545006"/>
                  <a:pt x="1970881" y="493195"/>
                  <a:pt x="1832066" y="523220"/>
                </a:cubicBezTo>
                <a:cubicBezTo>
                  <a:pt x="1693251" y="553245"/>
                  <a:pt x="1564464" y="495971"/>
                  <a:pt x="1427438" y="523220"/>
                </a:cubicBezTo>
                <a:cubicBezTo>
                  <a:pt x="1290412" y="550469"/>
                  <a:pt x="1084230" y="487143"/>
                  <a:pt x="786777" y="523220"/>
                </a:cubicBezTo>
                <a:cubicBezTo>
                  <a:pt x="489324" y="559297"/>
                  <a:pt x="386273" y="482933"/>
                  <a:pt x="0" y="523220"/>
                </a:cubicBezTo>
                <a:cubicBezTo>
                  <a:pt x="-34559" y="416402"/>
                  <a:pt x="22991" y="152659"/>
                  <a:pt x="0" y="0"/>
                </a:cubicBezTo>
                <a:close/>
              </a:path>
            </a:pathLst>
          </a:custGeom>
          <a:solidFill>
            <a:schemeClr val="tx2">
              <a:lumMod val="75000"/>
              <a:alpha val="90000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alpha val="90000"/>
                  </a:schemeClr>
                </a:solidFill>
              </a:rPr>
              <a:t>A </a:t>
            </a:r>
            <a:r>
              <a:rPr lang="en-US" sz="2800" dirty="0" err="1">
                <a:solidFill>
                  <a:schemeClr val="bg1">
                    <a:alpha val="90000"/>
                  </a:schemeClr>
                </a:solidFill>
              </a:rPr>
              <a:t>StatefulWidget</a:t>
            </a:r>
            <a:r>
              <a:rPr lang="en-US" sz="2800" dirty="0">
                <a:solidFill>
                  <a:schemeClr val="bg1">
                    <a:alpha val="90000"/>
                  </a:schemeClr>
                </a:solidFill>
              </a:rPr>
              <a:t> is a widget has </a:t>
            </a:r>
            <a:r>
              <a:rPr lang="en-US" sz="2800" dirty="0">
                <a:solidFill>
                  <a:schemeClr val="tx1">
                    <a:alpha val="90000"/>
                  </a:schemeClr>
                </a:solidFill>
              </a:rPr>
              <a:t>mutable</a:t>
            </a:r>
            <a:r>
              <a:rPr lang="en-US" sz="2800" dirty="0">
                <a:solidFill>
                  <a:schemeClr val="bg1">
                    <a:alpha val="90000"/>
                  </a:schemeClr>
                </a:solidFill>
              </a:rPr>
              <a:t> state.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49E07A1-59B8-3C1B-E52A-1276CEB302D8}"/>
              </a:ext>
            </a:extLst>
          </p:cNvPr>
          <p:cNvSpPr txBox="1"/>
          <p:nvPr/>
        </p:nvSpPr>
        <p:spPr>
          <a:xfrm>
            <a:off x="2233347" y="2970775"/>
            <a:ext cx="7867766" cy="954107"/>
          </a:xfrm>
          <a:custGeom>
            <a:avLst/>
            <a:gdLst>
              <a:gd name="connsiteX0" fmla="*/ 0 w 7867766"/>
              <a:gd name="connsiteY0" fmla="*/ 0 h 954107"/>
              <a:gd name="connsiteX1" fmla="*/ 640661 w 7867766"/>
              <a:gd name="connsiteY1" fmla="*/ 0 h 954107"/>
              <a:gd name="connsiteX2" fmla="*/ 1360000 w 7867766"/>
              <a:gd name="connsiteY2" fmla="*/ 0 h 954107"/>
              <a:gd name="connsiteX3" fmla="*/ 1764628 w 7867766"/>
              <a:gd name="connsiteY3" fmla="*/ 0 h 954107"/>
              <a:gd name="connsiteX4" fmla="*/ 2405288 w 7867766"/>
              <a:gd name="connsiteY4" fmla="*/ 0 h 954107"/>
              <a:gd name="connsiteX5" fmla="*/ 2809916 w 7867766"/>
              <a:gd name="connsiteY5" fmla="*/ 0 h 954107"/>
              <a:gd name="connsiteX6" fmla="*/ 3371900 w 7867766"/>
              <a:gd name="connsiteY6" fmla="*/ 0 h 954107"/>
              <a:gd name="connsiteX7" fmla="*/ 4012561 w 7867766"/>
              <a:gd name="connsiteY7" fmla="*/ 0 h 954107"/>
              <a:gd name="connsiteX8" fmla="*/ 4338511 w 7867766"/>
              <a:gd name="connsiteY8" fmla="*/ 0 h 954107"/>
              <a:gd name="connsiteX9" fmla="*/ 4664461 w 7867766"/>
              <a:gd name="connsiteY9" fmla="*/ 0 h 954107"/>
              <a:gd name="connsiteX10" fmla="*/ 5383800 w 7867766"/>
              <a:gd name="connsiteY10" fmla="*/ 0 h 954107"/>
              <a:gd name="connsiteX11" fmla="*/ 5945783 w 7867766"/>
              <a:gd name="connsiteY11" fmla="*/ 0 h 954107"/>
              <a:gd name="connsiteX12" fmla="*/ 6271733 w 7867766"/>
              <a:gd name="connsiteY12" fmla="*/ 0 h 954107"/>
              <a:gd name="connsiteX13" fmla="*/ 6833717 w 7867766"/>
              <a:gd name="connsiteY13" fmla="*/ 0 h 954107"/>
              <a:gd name="connsiteX14" fmla="*/ 7867766 w 7867766"/>
              <a:gd name="connsiteY14" fmla="*/ 0 h 954107"/>
              <a:gd name="connsiteX15" fmla="*/ 7867766 w 7867766"/>
              <a:gd name="connsiteY15" fmla="*/ 467512 h 954107"/>
              <a:gd name="connsiteX16" fmla="*/ 7867766 w 7867766"/>
              <a:gd name="connsiteY16" fmla="*/ 954107 h 954107"/>
              <a:gd name="connsiteX17" fmla="*/ 7541816 w 7867766"/>
              <a:gd name="connsiteY17" fmla="*/ 954107 h 954107"/>
              <a:gd name="connsiteX18" fmla="*/ 6822477 w 7867766"/>
              <a:gd name="connsiteY18" fmla="*/ 954107 h 954107"/>
              <a:gd name="connsiteX19" fmla="*/ 6181816 w 7867766"/>
              <a:gd name="connsiteY19" fmla="*/ 954107 h 954107"/>
              <a:gd name="connsiteX20" fmla="*/ 5541155 w 7867766"/>
              <a:gd name="connsiteY20" fmla="*/ 954107 h 954107"/>
              <a:gd name="connsiteX21" fmla="*/ 4900494 w 7867766"/>
              <a:gd name="connsiteY21" fmla="*/ 954107 h 954107"/>
              <a:gd name="connsiteX22" fmla="*/ 4495866 w 7867766"/>
              <a:gd name="connsiteY22" fmla="*/ 954107 h 954107"/>
              <a:gd name="connsiteX23" fmla="*/ 3776528 w 7867766"/>
              <a:gd name="connsiteY23" fmla="*/ 954107 h 954107"/>
              <a:gd name="connsiteX24" fmla="*/ 3214544 w 7867766"/>
              <a:gd name="connsiteY24" fmla="*/ 954107 h 954107"/>
              <a:gd name="connsiteX25" fmla="*/ 2888594 w 7867766"/>
              <a:gd name="connsiteY25" fmla="*/ 954107 h 954107"/>
              <a:gd name="connsiteX26" fmla="*/ 2326611 w 7867766"/>
              <a:gd name="connsiteY26" fmla="*/ 954107 h 954107"/>
              <a:gd name="connsiteX27" fmla="*/ 1843305 w 7867766"/>
              <a:gd name="connsiteY27" fmla="*/ 954107 h 954107"/>
              <a:gd name="connsiteX28" fmla="*/ 1360000 w 7867766"/>
              <a:gd name="connsiteY28" fmla="*/ 954107 h 954107"/>
              <a:gd name="connsiteX29" fmla="*/ 876694 w 7867766"/>
              <a:gd name="connsiteY29" fmla="*/ 954107 h 954107"/>
              <a:gd name="connsiteX30" fmla="*/ 0 w 7867766"/>
              <a:gd name="connsiteY30" fmla="*/ 954107 h 954107"/>
              <a:gd name="connsiteX31" fmla="*/ 0 w 7867766"/>
              <a:gd name="connsiteY31" fmla="*/ 467512 h 954107"/>
              <a:gd name="connsiteX32" fmla="*/ 0 w 7867766"/>
              <a:gd name="connsiteY32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67766" h="954107" fill="none" extrusionOk="0">
                <a:moveTo>
                  <a:pt x="0" y="0"/>
                </a:moveTo>
                <a:cubicBezTo>
                  <a:pt x="240778" y="-34729"/>
                  <a:pt x="497428" y="38582"/>
                  <a:pt x="640661" y="0"/>
                </a:cubicBezTo>
                <a:cubicBezTo>
                  <a:pt x="783894" y="-38582"/>
                  <a:pt x="1084112" y="49329"/>
                  <a:pt x="1360000" y="0"/>
                </a:cubicBezTo>
                <a:cubicBezTo>
                  <a:pt x="1635888" y="-49329"/>
                  <a:pt x="1619201" y="11593"/>
                  <a:pt x="1764628" y="0"/>
                </a:cubicBezTo>
                <a:cubicBezTo>
                  <a:pt x="1910055" y="-11593"/>
                  <a:pt x="2238610" y="40408"/>
                  <a:pt x="2405288" y="0"/>
                </a:cubicBezTo>
                <a:cubicBezTo>
                  <a:pt x="2571966" y="-40408"/>
                  <a:pt x="2684164" y="7723"/>
                  <a:pt x="2809916" y="0"/>
                </a:cubicBezTo>
                <a:cubicBezTo>
                  <a:pt x="2935668" y="-7723"/>
                  <a:pt x="3156020" y="63252"/>
                  <a:pt x="3371900" y="0"/>
                </a:cubicBezTo>
                <a:cubicBezTo>
                  <a:pt x="3587780" y="-63252"/>
                  <a:pt x="3719996" y="957"/>
                  <a:pt x="4012561" y="0"/>
                </a:cubicBezTo>
                <a:cubicBezTo>
                  <a:pt x="4305126" y="-957"/>
                  <a:pt x="4184918" y="20353"/>
                  <a:pt x="4338511" y="0"/>
                </a:cubicBezTo>
                <a:cubicBezTo>
                  <a:pt x="4492104" y="-20353"/>
                  <a:pt x="4567219" y="35429"/>
                  <a:pt x="4664461" y="0"/>
                </a:cubicBezTo>
                <a:cubicBezTo>
                  <a:pt x="4761703" y="-35429"/>
                  <a:pt x="5155846" y="51467"/>
                  <a:pt x="5383800" y="0"/>
                </a:cubicBezTo>
                <a:cubicBezTo>
                  <a:pt x="5611754" y="-51467"/>
                  <a:pt x="5737637" y="8056"/>
                  <a:pt x="5945783" y="0"/>
                </a:cubicBezTo>
                <a:cubicBezTo>
                  <a:pt x="6153929" y="-8056"/>
                  <a:pt x="6129243" y="15970"/>
                  <a:pt x="6271733" y="0"/>
                </a:cubicBezTo>
                <a:cubicBezTo>
                  <a:pt x="6414223" y="-15970"/>
                  <a:pt x="6668086" y="40736"/>
                  <a:pt x="6833717" y="0"/>
                </a:cubicBezTo>
                <a:cubicBezTo>
                  <a:pt x="6999348" y="-40736"/>
                  <a:pt x="7454348" y="3858"/>
                  <a:pt x="7867766" y="0"/>
                </a:cubicBezTo>
                <a:cubicBezTo>
                  <a:pt x="7894694" y="225444"/>
                  <a:pt x="7864657" y="309851"/>
                  <a:pt x="7867766" y="467512"/>
                </a:cubicBezTo>
                <a:cubicBezTo>
                  <a:pt x="7870875" y="625173"/>
                  <a:pt x="7819180" y="849552"/>
                  <a:pt x="7867766" y="954107"/>
                </a:cubicBezTo>
                <a:cubicBezTo>
                  <a:pt x="7791120" y="979140"/>
                  <a:pt x="7645708" y="922459"/>
                  <a:pt x="7541816" y="954107"/>
                </a:cubicBezTo>
                <a:cubicBezTo>
                  <a:pt x="7437924" y="985755"/>
                  <a:pt x="7120510" y="904897"/>
                  <a:pt x="6822477" y="954107"/>
                </a:cubicBezTo>
                <a:cubicBezTo>
                  <a:pt x="6524444" y="1003317"/>
                  <a:pt x="6457198" y="941738"/>
                  <a:pt x="6181816" y="954107"/>
                </a:cubicBezTo>
                <a:cubicBezTo>
                  <a:pt x="5906434" y="966476"/>
                  <a:pt x="5739086" y="904969"/>
                  <a:pt x="5541155" y="954107"/>
                </a:cubicBezTo>
                <a:cubicBezTo>
                  <a:pt x="5343224" y="1003245"/>
                  <a:pt x="5110014" y="922360"/>
                  <a:pt x="4900494" y="954107"/>
                </a:cubicBezTo>
                <a:cubicBezTo>
                  <a:pt x="4690974" y="985854"/>
                  <a:pt x="4629885" y="924297"/>
                  <a:pt x="4495866" y="954107"/>
                </a:cubicBezTo>
                <a:cubicBezTo>
                  <a:pt x="4361847" y="983917"/>
                  <a:pt x="4030104" y="928933"/>
                  <a:pt x="3776528" y="954107"/>
                </a:cubicBezTo>
                <a:cubicBezTo>
                  <a:pt x="3522952" y="979281"/>
                  <a:pt x="3465893" y="931179"/>
                  <a:pt x="3214544" y="954107"/>
                </a:cubicBezTo>
                <a:cubicBezTo>
                  <a:pt x="2963195" y="977035"/>
                  <a:pt x="2998553" y="940085"/>
                  <a:pt x="2888594" y="954107"/>
                </a:cubicBezTo>
                <a:cubicBezTo>
                  <a:pt x="2778635" y="968129"/>
                  <a:pt x="2599834" y="906160"/>
                  <a:pt x="2326611" y="954107"/>
                </a:cubicBezTo>
                <a:cubicBezTo>
                  <a:pt x="2053388" y="1002054"/>
                  <a:pt x="1954704" y="920600"/>
                  <a:pt x="1843305" y="954107"/>
                </a:cubicBezTo>
                <a:cubicBezTo>
                  <a:pt x="1731906" y="987614"/>
                  <a:pt x="1553661" y="927237"/>
                  <a:pt x="1360000" y="954107"/>
                </a:cubicBezTo>
                <a:cubicBezTo>
                  <a:pt x="1166339" y="980977"/>
                  <a:pt x="977768" y="953695"/>
                  <a:pt x="876694" y="954107"/>
                </a:cubicBezTo>
                <a:cubicBezTo>
                  <a:pt x="775620" y="954519"/>
                  <a:pt x="331404" y="926306"/>
                  <a:pt x="0" y="954107"/>
                </a:cubicBezTo>
                <a:cubicBezTo>
                  <a:pt x="-27873" y="801650"/>
                  <a:pt x="23294" y="566347"/>
                  <a:pt x="0" y="467512"/>
                </a:cubicBezTo>
                <a:cubicBezTo>
                  <a:pt x="-23294" y="368677"/>
                  <a:pt x="42019" y="176962"/>
                  <a:pt x="0" y="0"/>
                </a:cubicBezTo>
                <a:close/>
              </a:path>
              <a:path w="7867766" h="954107" stroke="0" extrusionOk="0">
                <a:moveTo>
                  <a:pt x="0" y="0"/>
                </a:moveTo>
                <a:cubicBezTo>
                  <a:pt x="182262" y="-47173"/>
                  <a:pt x="323024" y="10331"/>
                  <a:pt x="483306" y="0"/>
                </a:cubicBezTo>
                <a:cubicBezTo>
                  <a:pt x="643588" y="-10331"/>
                  <a:pt x="680686" y="12191"/>
                  <a:pt x="809256" y="0"/>
                </a:cubicBezTo>
                <a:cubicBezTo>
                  <a:pt x="937826" y="-12191"/>
                  <a:pt x="1195774" y="54397"/>
                  <a:pt x="1528595" y="0"/>
                </a:cubicBezTo>
                <a:cubicBezTo>
                  <a:pt x="1861416" y="-54397"/>
                  <a:pt x="1882506" y="18439"/>
                  <a:pt x="2011900" y="0"/>
                </a:cubicBezTo>
                <a:cubicBezTo>
                  <a:pt x="2141294" y="-18439"/>
                  <a:pt x="2301790" y="56873"/>
                  <a:pt x="2495206" y="0"/>
                </a:cubicBezTo>
                <a:cubicBezTo>
                  <a:pt x="2688622" y="-56873"/>
                  <a:pt x="3070345" y="79719"/>
                  <a:pt x="3214544" y="0"/>
                </a:cubicBezTo>
                <a:cubicBezTo>
                  <a:pt x="3358743" y="-79719"/>
                  <a:pt x="3429194" y="13618"/>
                  <a:pt x="3619172" y="0"/>
                </a:cubicBezTo>
                <a:cubicBezTo>
                  <a:pt x="3809150" y="-13618"/>
                  <a:pt x="4001749" y="74018"/>
                  <a:pt x="4338511" y="0"/>
                </a:cubicBezTo>
                <a:cubicBezTo>
                  <a:pt x="4675273" y="-74018"/>
                  <a:pt x="4710466" y="77888"/>
                  <a:pt x="5057850" y="0"/>
                </a:cubicBezTo>
                <a:cubicBezTo>
                  <a:pt x="5405234" y="-77888"/>
                  <a:pt x="5491896" y="42303"/>
                  <a:pt x="5619833" y="0"/>
                </a:cubicBezTo>
                <a:cubicBezTo>
                  <a:pt x="5747770" y="-42303"/>
                  <a:pt x="6082943" y="9580"/>
                  <a:pt x="6339171" y="0"/>
                </a:cubicBezTo>
                <a:cubicBezTo>
                  <a:pt x="6595399" y="-9580"/>
                  <a:pt x="6708982" y="10832"/>
                  <a:pt x="6822477" y="0"/>
                </a:cubicBezTo>
                <a:cubicBezTo>
                  <a:pt x="6935972" y="-10832"/>
                  <a:pt x="7147328" y="39005"/>
                  <a:pt x="7305783" y="0"/>
                </a:cubicBezTo>
                <a:cubicBezTo>
                  <a:pt x="7464238" y="-39005"/>
                  <a:pt x="7591321" y="51299"/>
                  <a:pt x="7867766" y="0"/>
                </a:cubicBezTo>
                <a:cubicBezTo>
                  <a:pt x="7920069" y="107267"/>
                  <a:pt x="7834711" y="345615"/>
                  <a:pt x="7867766" y="467512"/>
                </a:cubicBezTo>
                <a:cubicBezTo>
                  <a:pt x="7900821" y="589409"/>
                  <a:pt x="7856784" y="842510"/>
                  <a:pt x="7867766" y="954107"/>
                </a:cubicBezTo>
                <a:cubicBezTo>
                  <a:pt x="7603645" y="960196"/>
                  <a:pt x="7385567" y="905324"/>
                  <a:pt x="7227105" y="954107"/>
                </a:cubicBezTo>
                <a:cubicBezTo>
                  <a:pt x="7068643" y="1002890"/>
                  <a:pt x="6824264" y="924233"/>
                  <a:pt x="6665122" y="954107"/>
                </a:cubicBezTo>
                <a:cubicBezTo>
                  <a:pt x="6505980" y="983981"/>
                  <a:pt x="6453765" y="937197"/>
                  <a:pt x="6339171" y="954107"/>
                </a:cubicBezTo>
                <a:cubicBezTo>
                  <a:pt x="6224577" y="971017"/>
                  <a:pt x="6042703" y="933120"/>
                  <a:pt x="5934543" y="954107"/>
                </a:cubicBezTo>
                <a:cubicBezTo>
                  <a:pt x="5826383" y="975094"/>
                  <a:pt x="5454470" y="944013"/>
                  <a:pt x="5215205" y="954107"/>
                </a:cubicBezTo>
                <a:cubicBezTo>
                  <a:pt x="4975940" y="964201"/>
                  <a:pt x="4883814" y="916980"/>
                  <a:pt x="4653222" y="954107"/>
                </a:cubicBezTo>
                <a:cubicBezTo>
                  <a:pt x="4422630" y="991234"/>
                  <a:pt x="4408286" y="946023"/>
                  <a:pt x="4248594" y="954107"/>
                </a:cubicBezTo>
                <a:cubicBezTo>
                  <a:pt x="4088902" y="962191"/>
                  <a:pt x="3959086" y="923200"/>
                  <a:pt x="3686610" y="954107"/>
                </a:cubicBezTo>
                <a:cubicBezTo>
                  <a:pt x="3414134" y="985014"/>
                  <a:pt x="3485430" y="928019"/>
                  <a:pt x="3360660" y="954107"/>
                </a:cubicBezTo>
                <a:cubicBezTo>
                  <a:pt x="3235890" y="980195"/>
                  <a:pt x="3164930" y="932321"/>
                  <a:pt x="3034710" y="954107"/>
                </a:cubicBezTo>
                <a:cubicBezTo>
                  <a:pt x="2904490" y="975893"/>
                  <a:pt x="2613406" y="927036"/>
                  <a:pt x="2472726" y="954107"/>
                </a:cubicBezTo>
                <a:cubicBezTo>
                  <a:pt x="2332046" y="981178"/>
                  <a:pt x="2205124" y="926858"/>
                  <a:pt x="2068098" y="954107"/>
                </a:cubicBezTo>
                <a:cubicBezTo>
                  <a:pt x="1931072" y="981356"/>
                  <a:pt x="1724122" y="913194"/>
                  <a:pt x="1427438" y="954107"/>
                </a:cubicBezTo>
                <a:cubicBezTo>
                  <a:pt x="1130754" y="995020"/>
                  <a:pt x="1151599" y="920834"/>
                  <a:pt x="1022810" y="954107"/>
                </a:cubicBezTo>
                <a:cubicBezTo>
                  <a:pt x="894021" y="987380"/>
                  <a:pt x="486694" y="899879"/>
                  <a:pt x="0" y="954107"/>
                </a:cubicBezTo>
                <a:cubicBezTo>
                  <a:pt x="-36688" y="803410"/>
                  <a:pt x="51245" y="614804"/>
                  <a:pt x="0" y="505677"/>
                </a:cubicBezTo>
                <a:cubicBezTo>
                  <a:pt x="-51245" y="396550"/>
                  <a:pt x="15212" y="128594"/>
                  <a:pt x="0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You can create this boilerplate using the </a:t>
            </a:r>
            <a:r>
              <a:rPr lang="en-US" sz="2800" i="1" dirty="0" err="1"/>
              <a:t>stful</a:t>
            </a:r>
            <a:r>
              <a:rPr lang="en-US" sz="2800" dirty="0">
                <a:solidFill>
                  <a:schemeClr val="bg1"/>
                </a:solidFill>
              </a:rPr>
              <a:t> live template</a:t>
            </a:r>
          </a:p>
        </p:txBody>
      </p:sp>
    </p:spTree>
    <p:extLst>
      <p:ext uri="{BB962C8B-B14F-4D97-AF65-F5344CB8AC3E}">
        <p14:creationId xmlns:p14="http://schemas.microsoft.com/office/powerpoint/2010/main" val="3234485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304306" y="868018"/>
            <a:ext cx="703690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StatefulWidget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createState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  <a:p>
            <a:endParaRPr lang="en-US" sz="1400" dirty="0"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54077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Rectangle 1050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64432"/>
            <a:ext cx="6255757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90599"/>
            <a:ext cx="4857751" cy="15639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6600" kern="1200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0120" y="3071909"/>
            <a:ext cx="4924426" cy="27954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2000" dirty="0">
                <a:cs typeface="+mn-cs"/>
              </a:rPr>
              <a:t>Why Flutter?</a:t>
            </a:r>
          </a:p>
          <a:p>
            <a:pPr>
              <a:lnSpc>
                <a:spcPct val="91000"/>
              </a:lnSpc>
            </a:pPr>
            <a:r>
              <a:rPr lang="en-US" sz="2000" dirty="0">
                <a:cs typeface="+mn-cs"/>
              </a:rPr>
              <a:t>Flutter Basics</a:t>
            </a:r>
          </a:p>
          <a:p>
            <a:pPr>
              <a:lnSpc>
                <a:spcPct val="91000"/>
              </a:lnSpc>
            </a:pPr>
            <a:r>
              <a:rPr lang="en-US" sz="2000" dirty="0">
                <a:cs typeface="+mn-cs"/>
              </a:rPr>
              <a:t>Dart Crash-Course</a:t>
            </a:r>
          </a:p>
          <a:p>
            <a:pPr>
              <a:lnSpc>
                <a:spcPct val="91000"/>
              </a:lnSpc>
            </a:pPr>
            <a:r>
              <a:rPr lang="en-US" sz="2000" dirty="0">
                <a:cs typeface="+mn-cs"/>
              </a:rPr>
              <a:t>Developing a Shopping List app</a:t>
            </a:r>
          </a:p>
          <a:p>
            <a:pPr>
              <a:lnSpc>
                <a:spcPct val="91000"/>
              </a:lnSpc>
            </a:pPr>
            <a:r>
              <a:rPr lang="en-US" sz="2000" dirty="0">
                <a:cs typeface="+mn-cs"/>
              </a:rPr>
              <a:t>Building your own app</a:t>
            </a:r>
          </a:p>
          <a:p>
            <a:pPr>
              <a:lnSpc>
                <a:spcPct val="91000"/>
              </a:lnSpc>
            </a:pPr>
            <a:r>
              <a:rPr lang="en-US" sz="2000" dirty="0">
                <a:cs typeface="+mn-cs"/>
              </a:rPr>
              <a:t>Outlook</a:t>
            </a:r>
          </a:p>
        </p:txBody>
      </p:sp>
      <p:pic>
        <p:nvPicPr>
          <p:cNvPr id="1026" name="Picture 2" descr="Flutter – Medium">
            <a:extLst>
              <a:ext uri="{FF2B5EF4-FFF2-40B4-BE49-F238E27FC236}">
                <a16:creationId xmlns:a16="http://schemas.microsoft.com/office/drawing/2014/main" id="{0ABDC349-9BD7-8E70-DAC9-CC1EB656D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6467" y="664432"/>
            <a:ext cx="4750056" cy="47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8914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304306" y="868018"/>
            <a:ext cx="70369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  <a:p>
            <a:endParaRPr lang="en-US" sz="1400" dirty="0"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19487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146811"/>
            <a:ext cx="8222236" cy="645939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30811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296598" y="366623"/>
            <a:ext cx="703690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hintText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6AAB73"/>
                </a:solidFill>
                <a:effectLst/>
                <a:latin typeface="MonoLisa-Regular" pitchFamily="2" charset="77"/>
              </a:rPr>
              <a:t>'Type a </a:t>
            </a:r>
            <a:r>
              <a:rPr lang="de-DE" sz="1400" dirty="0" err="1">
                <a:solidFill>
                  <a:srgbClr val="6AAB73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>
                <a:solidFill>
                  <a:srgbClr val="6AAB73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SizedBox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width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2AACB8"/>
                </a:solidFill>
                <a:effectLst/>
                <a:latin typeface="MonoLisa-Regular" pitchFamily="2" charset="77"/>
              </a:rPr>
              <a:t>10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ListenableBuilder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listenable: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 _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 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IconButton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isEmpty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? 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null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onSendPressed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5925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146811"/>
            <a:ext cx="8222236" cy="645939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30811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296598" y="366623"/>
            <a:ext cx="703690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hintText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6AAB73"/>
                </a:solidFill>
                <a:effectLst/>
                <a:latin typeface="MonoLisa-Regular" pitchFamily="2" charset="77"/>
              </a:rPr>
              <a:t>'Type a </a:t>
            </a:r>
            <a:r>
              <a:rPr lang="de-DE" sz="1400" dirty="0" err="1">
                <a:solidFill>
                  <a:srgbClr val="6AAB73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>
                <a:solidFill>
                  <a:srgbClr val="6AAB73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SizedBox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width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2AACB8"/>
                </a:solidFill>
                <a:effectLst/>
                <a:latin typeface="MonoLisa-Regular" pitchFamily="2" charset="77"/>
              </a:rPr>
              <a:t>10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ListenableBuilder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listenable: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 _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 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IconButton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isEmpty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? 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null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onSendPressed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A53E200-CBF7-13FF-7D13-16395CB73EDE}"/>
              </a:ext>
            </a:extLst>
          </p:cNvPr>
          <p:cNvSpPr txBox="1"/>
          <p:nvPr/>
        </p:nvSpPr>
        <p:spPr>
          <a:xfrm>
            <a:off x="6096000" y="1179443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Expand </a:t>
            </a:r>
            <a:r>
              <a:rPr lang="en-US" dirty="0" err="1">
                <a:solidFill>
                  <a:schemeClr val="bg1"/>
                </a:solidFill>
              </a:rPr>
              <a:t>TextFormField</a:t>
            </a:r>
            <a:r>
              <a:rPr lang="en-US" dirty="0">
                <a:solidFill>
                  <a:schemeClr val="bg1"/>
                </a:solidFill>
              </a:rPr>
              <a:t> to its maximum size</a:t>
            </a:r>
          </a:p>
        </p:txBody>
      </p:sp>
    </p:spTree>
    <p:extLst>
      <p:ext uri="{BB962C8B-B14F-4D97-AF65-F5344CB8AC3E}">
        <p14:creationId xmlns:p14="http://schemas.microsoft.com/office/powerpoint/2010/main" val="3687206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146811"/>
            <a:ext cx="8222236" cy="645939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30811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296598" y="366623"/>
            <a:ext cx="703690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hintText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6AAB73"/>
                </a:solidFill>
                <a:effectLst/>
                <a:latin typeface="MonoLisa-Regular" pitchFamily="2" charset="77"/>
              </a:rPr>
              <a:t>'Type a </a:t>
            </a:r>
            <a:r>
              <a:rPr lang="de-DE" sz="1400" dirty="0" err="1">
                <a:solidFill>
                  <a:srgbClr val="6AAB73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>
                <a:solidFill>
                  <a:srgbClr val="6AAB73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SizedBox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width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2AACB8"/>
                </a:solidFill>
                <a:effectLst/>
                <a:latin typeface="MonoLisa-Regular" pitchFamily="2" charset="77"/>
              </a:rPr>
              <a:t>10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ListenableBuilder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listenable: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 _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 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IconButton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isEmpty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? 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null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onSendPressed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A53E200-CBF7-13FF-7D13-16395CB73EDE}"/>
              </a:ext>
            </a:extLst>
          </p:cNvPr>
          <p:cNvSpPr txBox="1"/>
          <p:nvPr/>
        </p:nvSpPr>
        <p:spPr>
          <a:xfrm>
            <a:off x="6096000" y="1179443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Expand </a:t>
            </a:r>
            <a:r>
              <a:rPr lang="en-US" dirty="0" err="1">
                <a:solidFill>
                  <a:schemeClr val="bg1"/>
                </a:solidFill>
              </a:rPr>
              <a:t>TextFormField</a:t>
            </a:r>
            <a:r>
              <a:rPr lang="en-US" dirty="0">
                <a:solidFill>
                  <a:schemeClr val="bg1"/>
                </a:solidFill>
              </a:rPr>
              <a:t> to its maximum size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81FFE17-2905-E826-474D-F1FC05D705D1}"/>
              </a:ext>
            </a:extLst>
          </p:cNvPr>
          <p:cNvSpPr txBox="1"/>
          <p:nvPr/>
        </p:nvSpPr>
        <p:spPr>
          <a:xfrm>
            <a:off x="7070035" y="3558209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Rebuild </a:t>
            </a:r>
            <a:r>
              <a:rPr lang="en-US" dirty="0" err="1">
                <a:solidFill>
                  <a:schemeClr val="bg1"/>
                </a:solidFill>
              </a:rPr>
              <a:t>IconButton</a:t>
            </a:r>
            <a:r>
              <a:rPr lang="en-US" dirty="0">
                <a:solidFill>
                  <a:schemeClr val="bg1"/>
                </a:solidFill>
              </a:rPr>
              <a:t> when input changes</a:t>
            </a:r>
          </a:p>
        </p:txBody>
      </p:sp>
    </p:spTree>
    <p:extLst>
      <p:ext uri="{BB962C8B-B14F-4D97-AF65-F5344CB8AC3E}">
        <p14:creationId xmlns:p14="http://schemas.microsoft.com/office/powerpoint/2010/main" val="526406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146811"/>
            <a:ext cx="8222236" cy="645939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30811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296598" y="366623"/>
            <a:ext cx="703690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hintText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6AAB73"/>
                </a:solidFill>
                <a:effectLst/>
                <a:latin typeface="MonoLisa-Regular" pitchFamily="2" charset="77"/>
              </a:rPr>
              <a:t>'Type a </a:t>
            </a:r>
            <a:r>
              <a:rPr lang="de-DE" sz="1400" dirty="0" err="1">
                <a:solidFill>
                  <a:srgbClr val="6AAB73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>
                <a:solidFill>
                  <a:srgbClr val="6AAB73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SizedBox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width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2AACB8"/>
                </a:solidFill>
                <a:effectLst/>
                <a:latin typeface="MonoLisa-Regular" pitchFamily="2" charset="77"/>
              </a:rPr>
              <a:t>10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ListenableBuilder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listenable: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 _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 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IconButton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isEmpty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? 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null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onSendPressed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A53E200-CBF7-13FF-7D13-16395CB73EDE}"/>
              </a:ext>
            </a:extLst>
          </p:cNvPr>
          <p:cNvSpPr txBox="1"/>
          <p:nvPr/>
        </p:nvSpPr>
        <p:spPr>
          <a:xfrm>
            <a:off x="6096000" y="1179443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Expand </a:t>
            </a:r>
            <a:r>
              <a:rPr lang="en-US" dirty="0" err="1">
                <a:solidFill>
                  <a:schemeClr val="bg1"/>
                </a:solidFill>
              </a:rPr>
              <a:t>TextFormField</a:t>
            </a:r>
            <a:r>
              <a:rPr lang="en-US" dirty="0">
                <a:solidFill>
                  <a:schemeClr val="bg1"/>
                </a:solidFill>
              </a:rPr>
              <a:t> to its maximum size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81FFE17-2905-E826-474D-F1FC05D705D1}"/>
              </a:ext>
            </a:extLst>
          </p:cNvPr>
          <p:cNvSpPr txBox="1"/>
          <p:nvPr/>
        </p:nvSpPr>
        <p:spPr>
          <a:xfrm>
            <a:off x="7172320" y="4625009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Disable button when input is empty 👆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C5D708D-6430-6283-E63B-B907146045FC}"/>
              </a:ext>
            </a:extLst>
          </p:cNvPr>
          <p:cNvSpPr txBox="1"/>
          <p:nvPr/>
        </p:nvSpPr>
        <p:spPr>
          <a:xfrm>
            <a:off x="7070035" y="3558209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Rebuild </a:t>
            </a:r>
            <a:r>
              <a:rPr lang="en-US" dirty="0" err="1">
                <a:solidFill>
                  <a:schemeClr val="bg1"/>
                </a:solidFill>
              </a:rPr>
              <a:t>IconButton</a:t>
            </a:r>
            <a:r>
              <a:rPr lang="en-US" dirty="0">
                <a:solidFill>
                  <a:schemeClr val="bg1"/>
                </a:solidFill>
              </a:rPr>
              <a:t> when input changes</a:t>
            </a:r>
          </a:p>
        </p:txBody>
      </p:sp>
    </p:spTree>
    <p:extLst>
      <p:ext uri="{BB962C8B-B14F-4D97-AF65-F5344CB8AC3E}">
        <p14:creationId xmlns:p14="http://schemas.microsoft.com/office/powerpoint/2010/main" val="3449371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59635"/>
            <a:ext cx="8222236" cy="67254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30811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237539" y="123360"/>
            <a:ext cx="7036904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hintText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6AAB73"/>
                </a:solidFill>
                <a:effectLst/>
                <a:latin typeface="MonoLisa-Regular" pitchFamily="2" charset="77"/>
              </a:rPr>
              <a:t>'Type a </a:t>
            </a:r>
            <a:r>
              <a:rPr lang="de-DE" sz="1400" dirty="0" err="1">
                <a:solidFill>
                  <a:srgbClr val="6AAB73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>
                <a:solidFill>
                  <a:srgbClr val="6AAB73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SizedBox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width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2AACB8"/>
                </a:solidFill>
                <a:effectLst/>
                <a:latin typeface="MonoLisa-Regular" pitchFamily="2" charset="77"/>
              </a:rPr>
              <a:t>10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if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CircularProgressIndicator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else</a:t>
            </a:r>
            <a:b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ListenableBuilder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listenable: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 _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IconButton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isEmpty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? 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null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onSendPressed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30CB40-F88B-E9FE-367D-4E21D07A62A1}"/>
              </a:ext>
            </a:extLst>
          </p:cNvPr>
          <p:cNvSpPr txBox="1"/>
          <p:nvPr/>
        </p:nvSpPr>
        <p:spPr>
          <a:xfrm>
            <a:off x="6658480" y="3324236"/>
            <a:ext cx="4890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👈 Show progress indicator while sending a message</a:t>
            </a:r>
          </a:p>
        </p:txBody>
      </p:sp>
    </p:spTree>
    <p:extLst>
      <p:ext uri="{BB962C8B-B14F-4D97-AF65-F5344CB8AC3E}">
        <p14:creationId xmlns:p14="http://schemas.microsoft.com/office/powerpoint/2010/main" val="2229663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304306" y="868018"/>
            <a:ext cx="703690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bool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onSendPressed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async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try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.read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await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chatProvider.sendMessage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.trim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.clear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await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chatProvider.requestResponse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finally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35581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304306" y="868018"/>
            <a:ext cx="703690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bool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onSendPressed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async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try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.read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await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chatProvider.sendMessage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.trim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.clear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await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chatProvider.requestResponse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finally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DEA7F26-D8B7-BE0F-8E16-F4FB7B5A6B5F}"/>
              </a:ext>
            </a:extLst>
          </p:cNvPr>
          <p:cNvSpPr txBox="1"/>
          <p:nvPr/>
        </p:nvSpPr>
        <p:spPr>
          <a:xfrm>
            <a:off x="6380922" y="1702904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Rebuild children with updated state</a:t>
            </a:r>
          </a:p>
        </p:txBody>
      </p:sp>
    </p:spTree>
    <p:extLst>
      <p:ext uri="{BB962C8B-B14F-4D97-AF65-F5344CB8AC3E}">
        <p14:creationId xmlns:p14="http://schemas.microsoft.com/office/powerpoint/2010/main" val="15179895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834887" y="716653"/>
            <a:ext cx="10713645" cy="566426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62" y="868018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1879158" y="821635"/>
            <a:ext cx="494571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StatefulWidget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0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createState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0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dispose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bool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onSendPressed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async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try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.read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await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chatProvider.sendMessage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text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.trim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.clear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await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chatProvider.requestResponse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}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finally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endParaRPr lang="de-DE" sz="10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06F1C0-E031-CA0E-D545-2EC28114B6DA}"/>
              </a:ext>
            </a:extLst>
          </p:cNvPr>
          <p:cNvSpPr txBox="1"/>
          <p:nvPr/>
        </p:nvSpPr>
        <p:spPr>
          <a:xfrm>
            <a:off x="6824870" y="821635"/>
            <a:ext cx="453224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0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controller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hintText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6AAB73"/>
                </a:solidFill>
                <a:effectLst/>
                <a:latin typeface="MonoLisa-Regular" pitchFamily="2" charset="77"/>
              </a:rPr>
              <a:t>'Type a </a:t>
            </a:r>
            <a:r>
              <a:rPr lang="de-DE" sz="1000" dirty="0" err="1">
                <a:solidFill>
                  <a:srgbClr val="6AAB73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000" dirty="0">
                <a:solidFill>
                  <a:srgbClr val="6AAB73"/>
                </a:solidFill>
                <a:effectLst/>
                <a:latin typeface="MonoLisa-Regular" pitchFamily="2" charset="77"/>
              </a:rPr>
              <a:t>'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SizedBox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width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2AACB8"/>
                </a:solidFill>
                <a:effectLst/>
                <a:latin typeface="MonoLisa-Regular" pitchFamily="2" charset="77"/>
              </a:rPr>
              <a:t>10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if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CircularProgressIndicator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()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else</a:t>
            </a:r>
            <a:b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ListenableBuilder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listenable: 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 _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)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IconButton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text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isEmpty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?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null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onSendPressed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0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</a:t>
            </a: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0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442892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C043A51-0632-3B6A-ED55-ECB2316AE513}"/>
              </a:ext>
            </a:extLst>
          </p:cNvPr>
          <p:cNvGrpSpPr/>
          <p:nvPr/>
        </p:nvGrpSpPr>
        <p:grpSpPr>
          <a:xfrm>
            <a:off x="4730260" y="477078"/>
            <a:ext cx="2731479" cy="5903844"/>
            <a:chOff x="378707" y="477078"/>
            <a:chExt cx="2731479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378707" y="477078"/>
              <a:ext cx="2724852" cy="5903844"/>
            </a:xfrm>
            <a:prstGeom prst="rect">
              <a:avLst/>
            </a:prstGeom>
          </p:spPr>
        </p:pic>
        <p:pic>
          <p:nvPicPr>
            <p:cNvPr id="4" name="Grafik 3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A06B2B7C-2F90-1C87-8945-1562CA761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t="10775" b="11897"/>
            <a:stretch/>
          </p:blipFill>
          <p:spPr>
            <a:xfrm>
              <a:off x="385334" y="1113182"/>
              <a:ext cx="2724852" cy="4565374"/>
            </a:xfrm>
            <a:prstGeom prst="rect">
              <a:avLst/>
            </a:prstGeom>
          </p:spPr>
        </p:pic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130F3264-8965-C215-E196-10A4C04D6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8564" y="217331"/>
            <a:ext cx="781878" cy="7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56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Why Flutter?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6C9F07D-50A1-C1A8-0CA9-F8C1E3D9A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7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C043A51-0632-3B6A-ED55-ECB2316AE513}"/>
              </a:ext>
            </a:extLst>
          </p:cNvPr>
          <p:cNvGrpSpPr/>
          <p:nvPr/>
        </p:nvGrpSpPr>
        <p:grpSpPr>
          <a:xfrm>
            <a:off x="378707" y="477078"/>
            <a:ext cx="2731479" cy="5903844"/>
            <a:chOff x="378707" y="477078"/>
            <a:chExt cx="2731479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78707" y="477078"/>
              <a:ext cx="2724852" cy="5903844"/>
            </a:xfrm>
            <a:prstGeom prst="rect">
              <a:avLst/>
            </a:prstGeom>
          </p:spPr>
        </p:pic>
        <p:pic>
          <p:nvPicPr>
            <p:cNvPr id="4" name="Grafik 3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A06B2B7C-2F90-1C87-8945-1562CA761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rcRect t="10775" b="11897"/>
            <a:stretch/>
          </p:blipFill>
          <p:spPr>
            <a:xfrm>
              <a:off x="385334" y="1113182"/>
              <a:ext cx="2724852" cy="4565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5484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pic>
        <p:nvPicPr>
          <p:cNvPr id="4" name="Grafik 3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A06B2B7C-2F90-1C87-8945-1562CA7610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10775" b="11897"/>
          <a:stretch/>
        </p:blipFill>
        <p:spPr>
          <a:xfrm>
            <a:off x="385334" y="1113182"/>
            <a:ext cx="2724852" cy="456537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4D3DB19-261F-AE9F-F443-F88668BF6C9D}"/>
              </a:ext>
            </a:extLst>
          </p:cNvPr>
          <p:cNvSpPr txBox="1"/>
          <p:nvPr/>
        </p:nvSpPr>
        <p:spPr>
          <a:xfrm>
            <a:off x="4340087" y="884583"/>
            <a:ext cx="70965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ChatDisplay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ChatDisplay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Chat 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itemBuilder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messages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ChatMessageTile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itemCount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messages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length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600" dirty="0">
              <a:solidFill>
                <a:srgbClr val="A9B7C6"/>
              </a:solidFill>
              <a:effectLst/>
              <a:latin typeface="MonoLisa-Regular" pitchFamily="2" charset="77"/>
            </a:endParaRPr>
          </a:p>
          <a:p>
            <a:endParaRPr lang="en-US" sz="1600" dirty="0"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145213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pic>
        <p:nvPicPr>
          <p:cNvPr id="4" name="Grafik 3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A06B2B7C-2F90-1C87-8945-1562CA7610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10775" b="11897"/>
          <a:stretch/>
        </p:blipFill>
        <p:spPr>
          <a:xfrm>
            <a:off x="385334" y="1113182"/>
            <a:ext cx="2724852" cy="456537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4D3DB19-261F-AE9F-F443-F88668BF6C9D}"/>
              </a:ext>
            </a:extLst>
          </p:cNvPr>
          <p:cNvSpPr txBox="1"/>
          <p:nvPr/>
        </p:nvSpPr>
        <p:spPr>
          <a:xfrm>
            <a:off x="4340087" y="884583"/>
            <a:ext cx="70965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ChatDisplay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ChatDisplay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Chat 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itemBuilder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messages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ChatMessageTile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itemCount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messages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length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600" dirty="0">
              <a:solidFill>
                <a:srgbClr val="A9B7C6"/>
              </a:solidFill>
              <a:effectLst/>
              <a:latin typeface="MonoLisa-Regular" pitchFamily="2" charset="77"/>
            </a:endParaRPr>
          </a:p>
          <a:p>
            <a:endParaRPr lang="en-US" sz="1600" dirty="0">
              <a:latin typeface="MonoLisa-Regular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2B38D56-62F2-82D7-ED99-6A193257E2B0}"/>
              </a:ext>
            </a:extLst>
          </p:cNvPr>
          <p:cNvSpPr txBox="1"/>
          <p:nvPr/>
        </p:nvSpPr>
        <p:spPr>
          <a:xfrm>
            <a:off x="8017565" y="2590800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Build Widget for each message</a:t>
            </a:r>
          </a:p>
        </p:txBody>
      </p:sp>
    </p:spTree>
    <p:extLst>
      <p:ext uri="{BB962C8B-B14F-4D97-AF65-F5344CB8AC3E}">
        <p14:creationId xmlns:p14="http://schemas.microsoft.com/office/powerpoint/2010/main" val="3811204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A229D77-A0B6-4BDF-DF68-FAC9EBD39384}"/>
              </a:ext>
            </a:extLst>
          </p:cNvPr>
          <p:cNvGrpSpPr/>
          <p:nvPr/>
        </p:nvGrpSpPr>
        <p:grpSpPr>
          <a:xfrm>
            <a:off x="378707" y="477078"/>
            <a:ext cx="2731479" cy="5903844"/>
            <a:chOff x="378707" y="477078"/>
            <a:chExt cx="2731479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78707" y="477078"/>
              <a:ext cx="2724852" cy="5903844"/>
            </a:xfrm>
            <a:prstGeom prst="rect">
              <a:avLst/>
            </a:prstGeom>
          </p:spPr>
        </p:pic>
        <p:pic>
          <p:nvPicPr>
            <p:cNvPr id="4" name="Grafik 3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A06B2B7C-2F90-1C87-8945-1562CA761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rcRect t="33110" b="37710"/>
            <a:stretch/>
          </p:blipFill>
          <p:spPr>
            <a:xfrm>
              <a:off x="385334" y="2431774"/>
              <a:ext cx="2724852" cy="1722783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E999792B-3616-734D-AF20-01F7D6478201}"/>
              </a:ext>
            </a:extLst>
          </p:cNvPr>
          <p:cNvSpPr txBox="1"/>
          <p:nvPr/>
        </p:nvSpPr>
        <p:spPr>
          <a:xfrm>
            <a:off x="4273321" y="884583"/>
            <a:ext cx="743118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ChatMessageTile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ChatMessageTile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ChatMessage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335893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90229"/>
            <a:ext cx="8222236" cy="66775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pic>
        <p:nvPicPr>
          <p:cNvPr id="4" name="Grafik 3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A06B2B7C-2F90-1C87-8945-1562CA7610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33110" b="37710"/>
          <a:stretch/>
        </p:blipFill>
        <p:spPr>
          <a:xfrm>
            <a:off x="385334" y="2431774"/>
            <a:ext cx="2724852" cy="172278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999792B-3616-734D-AF20-01F7D6478201}"/>
              </a:ext>
            </a:extLst>
          </p:cNvPr>
          <p:cNvSpPr txBox="1"/>
          <p:nvPr/>
        </p:nvSpPr>
        <p:spPr>
          <a:xfrm>
            <a:off x="4375485" y="90229"/>
            <a:ext cx="7431181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title: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start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if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sender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==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Sender.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user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person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else</a:t>
            </a:r>
            <a:b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chat_bubble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SizedBox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width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2AACB8"/>
                </a:solidFill>
                <a:effectLst/>
                <a:latin typeface="MonoLisa-Regular" pitchFamily="2" charset="77"/>
              </a:rPr>
              <a:t>10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start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displayText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style: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TextStyle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fontWeight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FontWeight.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bold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9C56B70-BCEC-05EE-622C-A0C9DEF899E8}"/>
              </a:ext>
            </a:extLst>
          </p:cNvPr>
          <p:cNvSpPr txBox="1"/>
          <p:nvPr/>
        </p:nvSpPr>
        <p:spPr>
          <a:xfrm>
            <a:off x="9032604" y="1680914"/>
            <a:ext cx="228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Choose icon depending on sender</a:t>
            </a:r>
          </a:p>
        </p:txBody>
      </p:sp>
    </p:spTree>
    <p:extLst>
      <p:ext uri="{BB962C8B-B14F-4D97-AF65-F5344CB8AC3E}">
        <p14:creationId xmlns:p14="http://schemas.microsoft.com/office/powerpoint/2010/main" val="2049087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90229"/>
            <a:ext cx="8222236" cy="66775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pic>
        <p:nvPicPr>
          <p:cNvPr id="4" name="Grafik 3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A06B2B7C-2F90-1C87-8945-1562CA7610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33110" b="37710"/>
          <a:stretch/>
        </p:blipFill>
        <p:spPr>
          <a:xfrm>
            <a:off x="385334" y="2431774"/>
            <a:ext cx="2724852" cy="172278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999792B-3616-734D-AF20-01F7D6478201}"/>
              </a:ext>
            </a:extLst>
          </p:cNvPr>
          <p:cNvSpPr txBox="1"/>
          <p:nvPr/>
        </p:nvSpPr>
        <p:spPr>
          <a:xfrm>
            <a:off x="4375485" y="90229"/>
            <a:ext cx="7431181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title: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start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if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sender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==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Sender.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user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person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else</a:t>
            </a:r>
            <a:b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chat_bubble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SizedBox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width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2AACB8"/>
                </a:solidFill>
                <a:effectLst/>
                <a:latin typeface="MonoLisa-Regular" pitchFamily="2" charset="77"/>
              </a:rPr>
              <a:t>10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start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displayText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style: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TextStyle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fontWeight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FontWeight.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bold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9C56B70-BCEC-05EE-622C-A0C9DEF899E8}"/>
              </a:ext>
            </a:extLst>
          </p:cNvPr>
          <p:cNvSpPr txBox="1"/>
          <p:nvPr/>
        </p:nvSpPr>
        <p:spPr>
          <a:xfrm>
            <a:off x="9032604" y="1680914"/>
            <a:ext cx="228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Choose icon depending on sender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B27694A-DFB5-967C-95A4-75CA193D68FC}"/>
              </a:ext>
            </a:extLst>
          </p:cNvPr>
          <p:cNvSpPr txBox="1"/>
          <p:nvPr/>
        </p:nvSpPr>
        <p:spPr>
          <a:xfrm>
            <a:off x="6787547" y="2431774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Horizontal space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5BA6CA4-A5D2-2554-5414-2EB6D6C1E5C0}"/>
              </a:ext>
            </a:extLst>
          </p:cNvPr>
          <p:cNvSpPr txBox="1"/>
          <p:nvPr/>
        </p:nvSpPr>
        <p:spPr>
          <a:xfrm>
            <a:off x="7109281" y="3548598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Align Texts to the left 👆</a:t>
            </a:r>
          </a:p>
        </p:txBody>
      </p:sp>
    </p:spTree>
    <p:extLst>
      <p:ext uri="{BB962C8B-B14F-4D97-AF65-F5344CB8AC3E}">
        <p14:creationId xmlns:p14="http://schemas.microsoft.com/office/powerpoint/2010/main" val="3852284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90229"/>
            <a:ext cx="8222236" cy="66775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pic>
        <p:nvPicPr>
          <p:cNvPr id="4" name="Grafik 3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A06B2B7C-2F90-1C87-8945-1562CA7610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33110" b="37710"/>
          <a:stretch/>
        </p:blipFill>
        <p:spPr>
          <a:xfrm>
            <a:off x="385334" y="2431774"/>
            <a:ext cx="2724852" cy="172278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999792B-3616-734D-AF20-01F7D6478201}"/>
              </a:ext>
            </a:extLst>
          </p:cNvPr>
          <p:cNvSpPr txBox="1"/>
          <p:nvPr/>
        </p:nvSpPr>
        <p:spPr>
          <a:xfrm>
            <a:off x="4375485" y="90229"/>
            <a:ext cx="7431181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title: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start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if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sender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==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Sender.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user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person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else</a:t>
            </a:r>
            <a:b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chat_bubble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SizedBox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width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2AACB8"/>
                </a:solidFill>
                <a:effectLst/>
                <a:latin typeface="MonoLisa-Regular" pitchFamily="2" charset="77"/>
              </a:rPr>
              <a:t>10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start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displayText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style: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TextStyle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fontWeight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FontWeight.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bold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9C56B70-BCEC-05EE-622C-A0C9DEF899E8}"/>
              </a:ext>
            </a:extLst>
          </p:cNvPr>
          <p:cNvSpPr txBox="1"/>
          <p:nvPr/>
        </p:nvSpPr>
        <p:spPr>
          <a:xfrm>
            <a:off x="9032604" y="1680914"/>
            <a:ext cx="228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Choose icon depending on sender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B27694A-DFB5-967C-95A4-75CA193D68FC}"/>
              </a:ext>
            </a:extLst>
          </p:cNvPr>
          <p:cNvSpPr txBox="1"/>
          <p:nvPr/>
        </p:nvSpPr>
        <p:spPr>
          <a:xfrm>
            <a:off x="6787547" y="2431774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Horizontal space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5BA6CA4-A5D2-2554-5414-2EB6D6C1E5C0}"/>
              </a:ext>
            </a:extLst>
          </p:cNvPr>
          <p:cNvSpPr txBox="1"/>
          <p:nvPr/>
        </p:nvSpPr>
        <p:spPr>
          <a:xfrm>
            <a:off x="7109281" y="3548598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Align Texts to the left 👆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EC1FD3A-75DD-BC4E-48E4-04F10AC5CC2F}"/>
              </a:ext>
            </a:extLst>
          </p:cNvPr>
          <p:cNvSpPr txBox="1"/>
          <p:nvPr/>
        </p:nvSpPr>
        <p:spPr>
          <a:xfrm>
            <a:off x="6723014" y="4633559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Make sender name bold 👆</a:t>
            </a:r>
          </a:p>
        </p:txBody>
      </p:sp>
    </p:spTree>
    <p:extLst>
      <p:ext uri="{BB962C8B-B14F-4D97-AF65-F5344CB8AC3E}">
        <p14:creationId xmlns:p14="http://schemas.microsoft.com/office/powerpoint/2010/main" val="2301906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834887" y="212035"/>
            <a:ext cx="10713645" cy="65664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03" y="397566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1899036" y="397566"/>
            <a:ext cx="453224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ChatDisplay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ChatDisplay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Chat 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0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if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messages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isEmpty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ConstrainedBox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constraints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BoxConstraints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maxWidth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2AACB8"/>
                </a:solidFill>
                <a:effectLst/>
                <a:latin typeface="MonoLisa-Regular" pitchFamily="2" charset="77"/>
              </a:rPr>
              <a:t>300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FractionallySizedBox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widthFactor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2AACB8"/>
                </a:solidFill>
                <a:effectLst/>
                <a:latin typeface="MonoLisa-Regular" pitchFamily="2" charset="77"/>
              </a:rPr>
              <a:t>0.5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Image</a:t>
            </a: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image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AssetImage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>
                <a:solidFill>
                  <a:srgbClr val="6AAB73"/>
                </a:solidFill>
                <a:effectLst/>
                <a:latin typeface="MonoLisa-Regular" pitchFamily="2" charset="77"/>
              </a:rPr>
              <a:t>'</a:t>
            </a:r>
            <a:r>
              <a:rPr lang="de-DE" sz="1000" dirty="0" err="1">
                <a:solidFill>
                  <a:srgbClr val="6AAB73"/>
                </a:solidFill>
                <a:effectLst/>
                <a:latin typeface="MonoLisa-Regular" pitchFamily="2" charset="77"/>
              </a:rPr>
              <a:t>assets</a:t>
            </a:r>
            <a:r>
              <a:rPr lang="de-DE" sz="1000" dirty="0">
                <a:solidFill>
                  <a:srgbClr val="6AAB73"/>
                </a:solidFill>
                <a:effectLst/>
                <a:latin typeface="MonoLisa-Regular" pitchFamily="2" charset="77"/>
              </a:rPr>
              <a:t>/</a:t>
            </a:r>
            <a:r>
              <a:rPr lang="de-DE" sz="1000" dirty="0" err="1">
                <a:solidFill>
                  <a:srgbClr val="6AAB73"/>
                </a:solidFill>
                <a:effectLst/>
                <a:latin typeface="MonoLisa-Regular" pitchFamily="2" charset="77"/>
              </a:rPr>
              <a:t>images</a:t>
            </a:r>
            <a:r>
              <a:rPr lang="de-DE" sz="1000" dirty="0">
                <a:solidFill>
                  <a:srgbClr val="6AAB73"/>
                </a:solidFill>
                <a:effectLst/>
                <a:latin typeface="MonoLisa-Regular" pitchFamily="2" charset="77"/>
              </a:rPr>
              <a:t>/</a:t>
            </a:r>
            <a:r>
              <a:rPr lang="de-DE" sz="1000" dirty="0" err="1">
                <a:solidFill>
                  <a:srgbClr val="6AAB73"/>
                </a:solidFill>
                <a:effectLst/>
                <a:latin typeface="MonoLisa-Regular" pitchFamily="2" charset="77"/>
              </a:rPr>
              <a:t>chatgpt.png</a:t>
            </a:r>
            <a:r>
              <a:rPr lang="de-DE" sz="1000" dirty="0">
                <a:solidFill>
                  <a:srgbClr val="6AAB73"/>
                </a:solidFill>
                <a:effectLst/>
                <a:latin typeface="MonoLisa-Regular" pitchFamily="2" charset="77"/>
              </a:rPr>
              <a:t>'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itemBuilder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messages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ChatMessageTile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itemCount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messages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length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0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06F1C0-E031-CA0E-D545-2EC28114B6DA}"/>
              </a:ext>
            </a:extLst>
          </p:cNvPr>
          <p:cNvSpPr txBox="1"/>
          <p:nvPr/>
        </p:nvSpPr>
        <p:spPr>
          <a:xfrm>
            <a:off x="6602820" y="376734"/>
            <a:ext cx="4945712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ChatMessageTile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ChatMessageTile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ChatMessage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0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title: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start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if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sender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==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Sender.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user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0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person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b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else</a:t>
            </a:r>
            <a:b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0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chat_bubble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SizedBox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width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2AACB8"/>
                </a:solidFill>
                <a:effectLst/>
                <a:latin typeface="MonoLisa-Regular" pitchFamily="2" charset="77"/>
              </a:rPr>
              <a:t>10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start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[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sender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displayText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  style: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TextStyle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fontWeight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FontWeight.</a:t>
            </a:r>
            <a:r>
              <a:rPr lang="de-DE" sz="10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bold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text</a:t>
            </a: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]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0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782971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32137D1-73A4-3762-9B8C-1798C82F2EFD}"/>
              </a:ext>
            </a:extLst>
          </p:cNvPr>
          <p:cNvGrpSpPr/>
          <p:nvPr/>
        </p:nvGrpSpPr>
        <p:grpSpPr>
          <a:xfrm>
            <a:off x="4733574" y="477078"/>
            <a:ext cx="2724852" cy="5903844"/>
            <a:chOff x="378707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378707" y="477078"/>
              <a:ext cx="2724852" cy="5903844"/>
            </a:xfrm>
            <a:prstGeom prst="rect">
              <a:avLst/>
            </a:prstGeom>
          </p:spPr>
        </p:pic>
        <p:pic>
          <p:nvPicPr>
            <p:cNvPr id="5" name="Grafik 4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0D03D700-2676-EBE3-F203-12D0F286FF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t="4321" b="89562"/>
            <a:stretch/>
          </p:blipFill>
          <p:spPr>
            <a:xfrm>
              <a:off x="378707" y="723279"/>
              <a:ext cx="2724852" cy="361121"/>
            </a:xfrm>
            <a:prstGeom prst="rect">
              <a:avLst/>
            </a:prstGeom>
          </p:spPr>
        </p:pic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2BFC0033-C8D1-A46E-5EEC-6CA0E2A54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8564" y="217331"/>
            <a:ext cx="781878" cy="7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202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32137D1-73A4-3762-9B8C-1798C82F2EFD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78707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78707" y="477078"/>
              <a:ext cx="2724852" cy="5903844"/>
            </a:xfrm>
            <a:prstGeom prst="rect">
              <a:avLst/>
            </a:prstGeom>
          </p:spPr>
        </p:pic>
        <p:pic>
          <p:nvPicPr>
            <p:cNvPr id="5" name="Grafik 4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0D03D700-2676-EBE3-F203-12D0F286FF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rcRect t="4321" b="89562"/>
            <a:stretch/>
          </p:blipFill>
          <p:spPr>
            <a:xfrm>
              <a:off x="378707" y="723279"/>
              <a:ext cx="2724852" cy="361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8061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What even is Flutter?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C8DDF43-85DA-2917-B0EC-C12D46B00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29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pic>
        <p:nvPicPr>
          <p:cNvPr id="5" name="Grafik 4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0D03D700-2676-EBE3-F203-12D0F286FF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4321" b="89562"/>
          <a:stretch/>
        </p:blipFill>
        <p:spPr>
          <a:xfrm>
            <a:off x="378707" y="723279"/>
            <a:ext cx="2724852" cy="36112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52EB762-3763-1972-32CF-5A5AC5DD5A1E}"/>
              </a:ext>
            </a:extLst>
          </p:cNvPr>
          <p:cNvSpPr txBox="1"/>
          <p:nvPr/>
        </p:nvSpPr>
        <p:spPr>
          <a:xfrm>
            <a:off x="4333460" y="903839"/>
            <a:ext cx="72754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buildAppBar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Chat?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title: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?.</a:t>
            </a:r>
            <a:r>
              <a:rPr lang="de-DE" sz="1600" dirty="0">
                <a:solidFill>
                  <a:srgbClr val="C77DBB"/>
                </a:solidFill>
                <a:effectLst/>
                <a:latin typeface="MonoLisa-Regular" pitchFamily="2" charset="77"/>
              </a:rPr>
              <a:t>title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?? </a:t>
            </a:r>
            <a:r>
              <a:rPr lang="de-DE" sz="1600" dirty="0">
                <a:solidFill>
                  <a:srgbClr val="6AAB73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 err="1">
                <a:solidFill>
                  <a:srgbClr val="6AAB73"/>
                </a:solidFill>
                <a:effectLst/>
                <a:latin typeface="MonoLisa-Regular" pitchFamily="2" charset="77"/>
              </a:rPr>
              <a:t>ChatGPT</a:t>
            </a:r>
            <a:r>
              <a:rPr lang="de-DE" sz="1600" dirty="0">
                <a:solidFill>
                  <a:srgbClr val="6AAB73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actions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IconButton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async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await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context.read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startNewChat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6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refresh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endParaRPr lang="de-DE" sz="1600" dirty="0">
              <a:solidFill>
                <a:srgbClr val="A9B7C6"/>
              </a:solidFill>
              <a:effectLst/>
              <a:latin typeface="MonoLisa-Regular" pitchFamily="2" charset="77"/>
            </a:endParaRPr>
          </a:p>
          <a:p>
            <a:endParaRPr lang="en-US" sz="1600" dirty="0"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28484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pic>
        <p:nvPicPr>
          <p:cNvPr id="5" name="Grafik 4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0D03D700-2676-EBE3-F203-12D0F286FF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4321" b="89562"/>
          <a:stretch/>
        </p:blipFill>
        <p:spPr>
          <a:xfrm>
            <a:off x="378707" y="723279"/>
            <a:ext cx="2724852" cy="36112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52EB762-3763-1972-32CF-5A5AC5DD5A1E}"/>
              </a:ext>
            </a:extLst>
          </p:cNvPr>
          <p:cNvSpPr txBox="1"/>
          <p:nvPr/>
        </p:nvSpPr>
        <p:spPr>
          <a:xfrm>
            <a:off x="4333460" y="903839"/>
            <a:ext cx="72754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buildAppBar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Chat?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title: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?.</a:t>
            </a:r>
            <a:r>
              <a:rPr lang="de-DE" sz="1600" dirty="0">
                <a:solidFill>
                  <a:srgbClr val="C77DBB"/>
                </a:solidFill>
                <a:effectLst/>
                <a:latin typeface="MonoLisa-Regular" pitchFamily="2" charset="77"/>
              </a:rPr>
              <a:t>title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?? </a:t>
            </a:r>
            <a:r>
              <a:rPr lang="de-DE" sz="1600" dirty="0">
                <a:solidFill>
                  <a:srgbClr val="6AAB73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 err="1">
                <a:solidFill>
                  <a:srgbClr val="6AAB73"/>
                </a:solidFill>
                <a:effectLst/>
                <a:latin typeface="MonoLisa-Regular" pitchFamily="2" charset="77"/>
              </a:rPr>
              <a:t>ChatGPT</a:t>
            </a:r>
            <a:r>
              <a:rPr lang="de-DE" sz="1600" dirty="0">
                <a:solidFill>
                  <a:srgbClr val="6AAB73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actions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IconButton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async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await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context.read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startNewChat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6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refresh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endParaRPr lang="de-DE" sz="1600" dirty="0">
              <a:solidFill>
                <a:srgbClr val="A9B7C6"/>
              </a:solidFill>
              <a:effectLst/>
              <a:latin typeface="MonoLisa-Regular" pitchFamily="2" charset="77"/>
            </a:endParaRPr>
          </a:p>
          <a:p>
            <a:endParaRPr lang="en-US" sz="1600" dirty="0">
              <a:latin typeface="MonoLisa-Regular" pitchFamily="2" charset="77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D13F226-63ED-8D93-F5C8-E5264F82CF51}"/>
              </a:ext>
            </a:extLst>
          </p:cNvPr>
          <p:cNvSpPr txBox="1"/>
          <p:nvPr/>
        </p:nvSpPr>
        <p:spPr>
          <a:xfrm>
            <a:off x="6765235" y="1696279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👆 </a:t>
            </a:r>
            <a:r>
              <a:rPr lang="en-US" dirty="0">
                <a:solidFill>
                  <a:schemeClr val="bg1"/>
                </a:solidFill>
              </a:rPr>
              <a:t>Null operator</a:t>
            </a:r>
          </a:p>
        </p:txBody>
      </p:sp>
    </p:spTree>
    <p:extLst>
      <p:ext uri="{BB962C8B-B14F-4D97-AF65-F5344CB8AC3E}">
        <p14:creationId xmlns:p14="http://schemas.microsoft.com/office/powerpoint/2010/main" val="2839682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274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52EB762-3763-1972-32CF-5A5AC5DD5A1E}"/>
              </a:ext>
            </a:extLst>
          </p:cNvPr>
          <p:cNvSpPr txBox="1"/>
          <p:nvPr/>
        </p:nvSpPr>
        <p:spPr>
          <a:xfrm>
            <a:off x="4160162" y="884583"/>
            <a:ext cx="765313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Home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StatefulWidget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Home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Home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createState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HomeState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HomeState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Home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buildAppBar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Chat?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...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04390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117693"/>
            <a:ext cx="8222236" cy="66226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490" y="255105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52EB762-3763-1972-32CF-5A5AC5DD5A1E}"/>
              </a:ext>
            </a:extLst>
          </p:cNvPr>
          <p:cNvSpPr txBox="1"/>
          <p:nvPr/>
        </p:nvSpPr>
        <p:spPr>
          <a:xfrm>
            <a:off x="4160163" y="176539"/>
            <a:ext cx="761110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context.watch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currentChat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buildAppBar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body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SafeArea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EdgeInsets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symmetric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horizontal: </a:t>
            </a:r>
            <a:r>
              <a:rPr lang="de-DE" sz="1600" dirty="0">
                <a:solidFill>
                  <a:srgbClr val="2AACB8"/>
                </a:solidFill>
                <a:effectLst/>
                <a:latin typeface="MonoLisa-Regular" pitchFamily="2" charset="77"/>
              </a:rPr>
              <a:t>16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vertical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2AACB8"/>
                </a:solidFill>
                <a:effectLst/>
                <a:latin typeface="MonoLisa-Regular" pitchFamily="2" charset="77"/>
              </a:rPr>
              <a:t>8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==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null</a:t>
            </a:r>
            <a:b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?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CircularProgressIndicator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ChatDisplay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82563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117693"/>
            <a:ext cx="8222236" cy="66226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490" y="255105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52EB762-3763-1972-32CF-5A5AC5DD5A1E}"/>
              </a:ext>
            </a:extLst>
          </p:cNvPr>
          <p:cNvSpPr txBox="1"/>
          <p:nvPr/>
        </p:nvSpPr>
        <p:spPr>
          <a:xfrm>
            <a:off x="4160163" y="176539"/>
            <a:ext cx="761110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context.watch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currentChat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buildAppBar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body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SafeArea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EdgeInsets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symmetric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horizontal: </a:t>
            </a:r>
            <a:r>
              <a:rPr lang="de-DE" sz="1600" dirty="0">
                <a:solidFill>
                  <a:srgbClr val="2AACB8"/>
                </a:solidFill>
                <a:effectLst/>
                <a:latin typeface="MonoLisa-Regular" pitchFamily="2" charset="77"/>
              </a:rPr>
              <a:t>16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vertical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2AACB8"/>
                </a:solidFill>
                <a:effectLst/>
                <a:latin typeface="MonoLisa-Regular" pitchFamily="2" charset="77"/>
              </a:rPr>
              <a:t>8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==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null</a:t>
            </a:r>
            <a:b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?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CircularProgressIndicator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ChatDisplay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01D037-04F9-87CF-0BE0-2AAEDF0BC67C}"/>
              </a:ext>
            </a:extLst>
          </p:cNvPr>
          <p:cNvSpPr txBox="1"/>
          <p:nvPr/>
        </p:nvSpPr>
        <p:spPr>
          <a:xfrm>
            <a:off x="6992587" y="1875183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Applies padding to child</a:t>
            </a:r>
          </a:p>
        </p:txBody>
      </p:sp>
    </p:spTree>
    <p:extLst>
      <p:ext uri="{BB962C8B-B14F-4D97-AF65-F5344CB8AC3E}">
        <p14:creationId xmlns:p14="http://schemas.microsoft.com/office/powerpoint/2010/main" val="3001435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117693"/>
            <a:ext cx="8222236" cy="66226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490" y="255105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52EB762-3763-1972-32CF-5A5AC5DD5A1E}"/>
              </a:ext>
            </a:extLst>
          </p:cNvPr>
          <p:cNvSpPr txBox="1"/>
          <p:nvPr/>
        </p:nvSpPr>
        <p:spPr>
          <a:xfrm>
            <a:off x="4160163" y="176539"/>
            <a:ext cx="761110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context.watch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currentChat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buildAppBar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body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SafeArea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EdgeInsets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symmetric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horizontal: </a:t>
            </a:r>
            <a:r>
              <a:rPr lang="de-DE" sz="1600" dirty="0">
                <a:solidFill>
                  <a:srgbClr val="2AACB8"/>
                </a:solidFill>
                <a:effectLst/>
                <a:latin typeface="MonoLisa-Regular" pitchFamily="2" charset="77"/>
              </a:rPr>
              <a:t>16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vertical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2AACB8"/>
                </a:solidFill>
                <a:effectLst/>
                <a:latin typeface="MonoLisa-Regular" pitchFamily="2" charset="77"/>
              </a:rPr>
              <a:t>8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==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null</a:t>
            </a:r>
            <a:b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?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CircularProgressIndicator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ChatDisplay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01D037-04F9-87CF-0BE0-2AAEDF0BC67C}"/>
              </a:ext>
            </a:extLst>
          </p:cNvPr>
          <p:cNvSpPr txBox="1"/>
          <p:nvPr/>
        </p:nvSpPr>
        <p:spPr>
          <a:xfrm>
            <a:off x="6992587" y="1875183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Applies padding to child</a:t>
            </a:r>
          </a:p>
        </p:txBody>
      </p:sp>
    </p:spTree>
    <p:extLst>
      <p:ext uri="{BB962C8B-B14F-4D97-AF65-F5344CB8AC3E}">
        <p14:creationId xmlns:p14="http://schemas.microsoft.com/office/powerpoint/2010/main" val="348729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834887" y="212035"/>
            <a:ext cx="10713645" cy="65664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03" y="397566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1899036" y="397566"/>
            <a:ext cx="516437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Home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StatefulWidget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Home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0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Home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createState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HomeState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HomeState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Home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0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initState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.initState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WidgetsBinding.</a:t>
            </a:r>
            <a:r>
              <a:rPr lang="de-DE" sz="10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instance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.addPostFrameCallback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authProvider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.read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AuthProvider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VoidCallback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?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listener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listener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if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authProvider.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currentUser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==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null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.read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chatProvider.loadCurrentOrCreateChat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authProvider.removeListener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listener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!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authProvider.addListener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listener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buildAppBar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Chat?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title: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?.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title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?? </a:t>
            </a:r>
            <a:r>
              <a:rPr lang="de-DE" sz="1000" dirty="0">
                <a:solidFill>
                  <a:srgbClr val="6AAB73"/>
                </a:solidFill>
                <a:effectLst/>
                <a:latin typeface="MonoLisa-Regular" pitchFamily="2" charset="77"/>
              </a:rPr>
              <a:t>'</a:t>
            </a:r>
            <a:r>
              <a:rPr lang="de-DE" sz="1000" dirty="0" err="1">
                <a:solidFill>
                  <a:srgbClr val="6AAB73"/>
                </a:solidFill>
                <a:effectLst/>
                <a:latin typeface="MonoLisa-Regular" pitchFamily="2" charset="77"/>
              </a:rPr>
              <a:t>ChatGPT</a:t>
            </a:r>
            <a:r>
              <a:rPr lang="de-DE" sz="1000" dirty="0">
                <a:solidFill>
                  <a:srgbClr val="6AAB73"/>
                </a:solidFill>
                <a:effectLst/>
                <a:latin typeface="MonoLisa-Regular" pitchFamily="2" charset="77"/>
              </a:rPr>
              <a:t>'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actions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IconButton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async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await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context.read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startNewChat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0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refresh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0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06F1C0-E031-CA0E-D545-2EC28114B6DA}"/>
              </a:ext>
            </a:extLst>
          </p:cNvPr>
          <p:cNvSpPr txBox="1"/>
          <p:nvPr/>
        </p:nvSpPr>
        <p:spPr>
          <a:xfrm>
            <a:off x="6748136" y="397566"/>
            <a:ext cx="4608977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0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authProvider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context.watch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AuthProvider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if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authProvider.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currentUser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==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null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body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CircularProgressIndicator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context.watch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currentChat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buildAppBar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body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SafeArea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EdgeInsets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symmetric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horizontal: </a:t>
            </a:r>
            <a:r>
              <a:rPr lang="de-DE" sz="1000" dirty="0">
                <a:solidFill>
                  <a:srgbClr val="2AACB8"/>
                </a:solidFill>
                <a:effectLst/>
                <a:latin typeface="MonoLisa-Regular" pitchFamily="2" charset="77"/>
              </a:rPr>
              <a:t>16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vertical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2AACB8"/>
                </a:solidFill>
                <a:effectLst/>
                <a:latin typeface="MonoLisa-Regular" pitchFamily="2" charset="77"/>
              </a:rPr>
              <a:t>8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==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null</a:t>
            </a:r>
            <a:b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                  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?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CircularProgressIndicator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     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 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ChatDisplay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0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65487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117693"/>
            <a:ext cx="8222236" cy="66226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490" y="255105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52EB762-3763-1972-32CF-5A5AC5DD5A1E}"/>
              </a:ext>
            </a:extLst>
          </p:cNvPr>
          <p:cNvSpPr txBox="1"/>
          <p:nvPr/>
        </p:nvSpPr>
        <p:spPr>
          <a:xfrm>
            <a:off x="4160163" y="176539"/>
            <a:ext cx="761110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dio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Dio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dio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MultiProvider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providers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ChangeNotifierProvider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create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dio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ChangeNotifierProvider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create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AuthProvider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dio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home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Home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title: </a:t>
            </a:r>
            <a:r>
              <a:rPr lang="de-DE" sz="1600" dirty="0">
                <a:solidFill>
                  <a:srgbClr val="6AAB73"/>
                </a:solidFill>
                <a:effectLst/>
                <a:latin typeface="MonoLisa-Regular" pitchFamily="2" charset="77"/>
              </a:rPr>
              <a:t>'GDSC GPT'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debugShowCheckedModeBanner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gptTheme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038802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117693"/>
            <a:ext cx="8222236" cy="66226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490" y="255105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52EB762-3763-1972-32CF-5A5AC5DD5A1E}"/>
              </a:ext>
            </a:extLst>
          </p:cNvPr>
          <p:cNvSpPr txBox="1"/>
          <p:nvPr/>
        </p:nvSpPr>
        <p:spPr>
          <a:xfrm>
            <a:off x="4160163" y="176539"/>
            <a:ext cx="761110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dio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Dio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dio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MultiProvider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providers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ChangeNotifierProvider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create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dio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ChangeNotifierProvider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create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AuthProvider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dio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home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Home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title: </a:t>
            </a:r>
            <a:r>
              <a:rPr lang="de-DE" sz="1600" dirty="0">
                <a:solidFill>
                  <a:srgbClr val="6AAB73"/>
                </a:solidFill>
                <a:effectLst/>
                <a:latin typeface="MonoLisa-Regular" pitchFamily="2" charset="77"/>
              </a:rPr>
              <a:t>'GDSC GPT'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debugShowCheckedModeBanner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gptTheme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CB181A3-1E1F-C2FE-FF33-7A4EA526D25B}"/>
              </a:ext>
            </a:extLst>
          </p:cNvPr>
          <p:cNvSpPr txBox="1"/>
          <p:nvPr/>
        </p:nvSpPr>
        <p:spPr>
          <a:xfrm>
            <a:off x="8442822" y="2007705"/>
            <a:ext cx="3427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Create singletons that hold application logic</a:t>
            </a:r>
          </a:p>
        </p:txBody>
      </p:sp>
    </p:spTree>
    <p:extLst>
      <p:ext uri="{BB962C8B-B14F-4D97-AF65-F5344CB8AC3E}">
        <p14:creationId xmlns:p14="http://schemas.microsoft.com/office/powerpoint/2010/main" val="2797970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even is Flutter?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“Flutter is an open source framework by Google for building beautiful, natively compiled, multi-platform applications from a single codebase.”</a:t>
            </a:r>
          </a:p>
        </p:txBody>
      </p:sp>
    </p:spTree>
    <p:extLst>
      <p:ext uri="{BB962C8B-B14F-4D97-AF65-F5344CB8AC3E}">
        <p14:creationId xmlns:p14="http://schemas.microsoft.com/office/powerpoint/2010/main" val="38732927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117693"/>
            <a:ext cx="8222236" cy="66226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490" y="255105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52EB762-3763-1972-32CF-5A5AC5DD5A1E}"/>
              </a:ext>
            </a:extLst>
          </p:cNvPr>
          <p:cNvSpPr txBox="1"/>
          <p:nvPr/>
        </p:nvSpPr>
        <p:spPr>
          <a:xfrm>
            <a:off x="4160163" y="176539"/>
            <a:ext cx="761110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dio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Dio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dio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MultiProvider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providers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ChangeNotifierProvider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create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dio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ChangeNotifierProvider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create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AuthProvider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dio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MaterialApp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home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Home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title: </a:t>
            </a:r>
            <a:r>
              <a:rPr lang="de-DE" sz="1600" dirty="0">
                <a:solidFill>
                  <a:srgbClr val="6AAB73"/>
                </a:solidFill>
                <a:effectLst/>
                <a:latin typeface="MonoLisa-Regular" pitchFamily="2" charset="77"/>
              </a:rPr>
              <a:t>'GDSC GPT'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debugShowCheckedModeBanner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theme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gptTheme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CB181A3-1E1F-C2FE-FF33-7A4EA526D25B}"/>
              </a:ext>
            </a:extLst>
          </p:cNvPr>
          <p:cNvSpPr txBox="1"/>
          <p:nvPr/>
        </p:nvSpPr>
        <p:spPr>
          <a:xfrm>
            <a:off x="8442822" y="2007705"/>
            <a:ext cx="3427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Create singletons that hold application logic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B38E9CE-EF57-B058-C498-2F482984DC6A}"/>
              </a:ext>
            </a:extLst>
          </p:cNvPr>
          <p:cNvSpPr txBox="1"/>
          <p:nvPr/>
        </p:nvSpPr>
        <p:spPr>
          <a:xfrm>
            <a:off x="7351447" y="5082209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Apply global theme</a:t>
            </a:r>
          </a:p>
        </p:txBody>
      </p:sp>
    </p:spTree>
    <p:extLst>
      <p:ext uri="{BB962C8B-B14F-4D97-AF65-F5344CB8AC3E}">
        <p14:creationId xmlns:p14="http://schemas.microsoft.com/office/powerpoint/2010/main" val="15182254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999792B-3616-734D-AF20-01F7D6478201}"/>
              </a:ext>
            </a:extLst>
          </p:cNvPr>
          <p:cNvSpPr txBox="1"/>
          <p:nvPr/>
        </p:nvSpPr>
        <p:spPr>
          <a:xfrm>
            <a:off x="4273321" y="884583"/>
            <a:ext cx="743118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6A8F5"/>
                </a:solidFill>
                <a:effectLst/>
                <a:latin typeface="MonoLisa-Regular" pitchFamily="2" charset="77"/>
              </a:rPr>
              <a:t>main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async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WidgetsFlutterBinding.</a:t>
            </a:r>
            <a:r>
              <a:rPr lang="de-DE" sz="1600" i="1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ensureInitialized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dio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Dio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BaseOptions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baseUrl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6AAB73"/>
                </a:solidFill>
                <a:effectLst/>
                <a:latin typeface="MonoLisa-Regular" pitchFamily="2" charset="77"/>
              </a:rPr>
              <a:t>'https://</a:t>
            </a:r>
            <a:r>
              <a:rPr lang="de-DE" sz="1600" dirty="0" err="1">
                <a:solidFill>
                  <a:srgbClr val="6AAB73"/>
                </a:solidFill>
                <a:effectLst/>
                <a:latin typeface="MonoLisa-Regular" pitchFamily="2" charset="77"/>
              </a:rPr>
              <a:t>gpt.tunnelto.dev</a:t>
            </a:r>
            <a:r>
              <a:rPr lang="de-DE" sz="1600" dirty="0">
                <a:solidFill>
                  <a:srgbClr val="6AAB73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await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Firebase.</a:t>
            </a:r>
            <a:r>
              <a:rPr lang="de-DE" sz="1600" i="1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initializeApp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options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DefaultFirebaseOptions.</a:t>
            </a:r>
            <a:r>
              <a:rPr lang="de-DE" sz="16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currentPlatform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runApp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dio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dio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503545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999792B-3616-734D-AF20-01F7D6478201}"/>
              </a:ext>
            </a:extLst>
          </p:cNvPr>
          <p:cNvSpPr txBox="1"/>
          <p:nvPr/>
        </p:nvSpPr>
        <p:spPr>
          <a:xfrm>
            <a:off x="4273321" y="884583"/>
            <a:ext cx="743118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6A8F5"/>
                </a:solidFill>
                <a:effectLst/>
                <a:latin typeface="MonoLisa-Regular" pitchFamily="2" charset="77"/>
              </a:rPr>
              <a:t>main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async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WidgetsFlutterBinding.</a:t>
            </a:r>
            <a:r>
              <a:rPr lang="de-DE" sz="1600" i="1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ensureInitialized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dio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Dio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BaseOptions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baseUrl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6AAB73"/>
                </a:solidFill>
                <a:effectLst/>
                <a:latin typeface="MonoLisa-Regular" pitchFamily="2" charset="77"/>
              </a:rPr>
              <a:t>'https://</a:t>
            </a:r>
            <a:r>
              <a:rPr lang="de-DE" sz="1600" dirty="0" err="1">
                <a:solidFill>
                  <a:srgbClr val="6AAB73"/>
                </a:solidFill>
                <a:effectLst/>
                <a:latin typeface="MonoLisa-Regular" pitchFamily="2" charset="77"/>
              </a:rPr>
              <a:t>gpt.tunnelto.dev</a:t>
            </a:r>
            <a:r>
              <a:rPr lang="de-DE" sz="1600" dirty="0">
                <a:solidFill>
                  <a:srgbClr val="6AAB73"/>
                </a:solidFill>
                <a:effectLst/>
                <a:latin typeface="MonoLisa-Regular" pitchFamily="2" charset="77"/>
              </a:rPr>
              <a:t>'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await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Firebase.</a:t>
            </a:r>
            <a:r>
              <a:rPr lang="de-DE" sz="1600" i="1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initializeApp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options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DefaultFirebaseOptions.</a:t>
            </a:r>
            <a:r>
              <a:rPr lang="de-DE" sz="16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currentPlatform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runApp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MyApp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dio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dio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B297423-27F4-D14E-E6A8-8F980341352E}"/>
              </a:ext>
            </a:extLst>
          </p:cNvPr>
          <p:cNvSpPr txBox="1"/>
          <p:nvPr/>
        </p:nvSpPr>
        <p:spPr>
          <a:xfrm>
            <a:off x="5764696" y="3165685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Setup firebase 👆</a:t>
            </a:r>
          </a:p>
        </p:txBody>
      </p:sp>
    </p:spTree>
    <p:extLst>
      <p:ext uri="{BB962C8B-B14F-4D97-AF65-F5344CB8AC3E}">
        <p14:creationId xmlns:p14="http://schemas.microsoft.com/office/powerpoint/2010/main" val="6532151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creen_recording_20240109_141058">
            <a:hlinkClick r:id="" action="ppaction://media"/>
            <a:extLst>
              <a:ext uri="{FF2B5EF4-FFF2-40B4-BE49-F238E27FC236}">
                <a16:creationId xmlns:a16="http://schemas.microsoft.com/office/drawing/2014/main" id="{BE2967AD-6C30-BF9B-F6AA-ECC0269855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7379" y="252318"/>
            <a:ext cx="2932548" cy="6353364"/>
          </a:xfrm>
          <a:prstGeom prst="rect">
            <a:avLst/>
          </a:prstGeom>
        </p:spPr>
      </p:pic>
      <p:pic>
        <p:nvPicPr>
          <p:cNvPr id="2" name="Picture 4" descr="Obama giving himself an award. (5120x2880px) : r/MemeRestoration">
            <a:hlinkClick r:id="rId7"/>
            <a:extLst>
              <a:ext uri="{FF2B5EF4-FFF2-40B4-BE49-F238E27FC236}">
                <a16:creationId xmlns:a16="http://schemas.microsoft.com/office/drawing/2014/main" id="{DF7DC5B3-69D0-2455-5121-691D17A79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r="9095"/>
          <a:stretch/>
        </p:blipFill>
        <p:spPr bwMode="auto">
          <a:xfrm>
            <a:off x="5859493" y="1778165"/>
            <a:ext cx="4386471" cy="309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758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64432"/>
            <a:ext cx="6255757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itle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90599"/>
            <a:ext cx="4857751" cy="15639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kern="1200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</a:t>
            </a:r>
            <a:endParaRPr lang="en-US" kern="1200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EFAE7A4-BFF2-4F94-9264-0C5D1205E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0120" y="3071909"/>
            <a:ext cx="4924426" cy="2795492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9394" name="Picture 2" descr="CDN media">
            <a:hlinkClick r:id="rId3"/>
            <a:extLst>
              <a:ext uri="{FF2B5EF4-FFF2-40B4-BE49-F238E27FC236}">
                <a16:creationId xmlns:a16="http://schemas.microsoft.com/office/drawing/2014/main" id="{E69EC0AD-5856-F170-444E-98A5576F8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28" y="680664"/>
            <a:ext cx="5645150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634990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Benutzerdefiniert 1">
      <a:dk1>
        <a:srgbClr val="53C5F7"/>
      </a:dk1>
      <a:lt1>
        <a:srgbClr val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6DA60BD-0042-4722-B671-D551884D1E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5BFFF-2B6E-4D20-8938-61E36B8CF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069F72-2015-4FB6-9588-A49CB14BDC1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_JuxtaposeVTI</Template>
  <TotalTime>0</TotalTime>
  <Words>5792</Words>
  <Application>Microsoft Macintosh PowerPoint</Application>
  <PresentationFormat>Breitbild</PresentationFormat>
  <Paragraphs>372</Paragraphs>
  <Slides>94</Slides>
  <Notes>89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94</vt:i4>
      </vt:variant>
    </vt:vector>
  </HeadingPairs>
  <TitlesOfParts>
    <vt:vector size="106" baseType="lpstr">
      <vt:lpstr>Arial</vt:lpstr>
      <vt:lpstr>Calibri</vt:lpstr>
      <vt:lpstr>Canva Sans</vt:lpstr>
      <vt:lpstr>Franklin Gothic Demi Cond</vt:lpstr>
      <vt:lpstr>Franklin Gothic Medium</vt:lpstr>
      <vt:lpstr>MonoLisa-Regular</vt:lpstr>
      <vt:lpstr>Roboto</vt:lpstr>
      <vt:lpstr>Roboto Bold</vt:lpstr>
      <vt:lpstr>Roboto Slab</vt:lpstr>
      <vt:lpstr>Roboto Slab Bold</vt:lpstr>
      <vt:lpstr>Wingdings</vt:lpstr>
      <vt:lpstr>JuxtaposeVTI</vt:lpstr>
      <vt:lpstr>PowerPoint-Präsentation</vt:lpstr>
      <vt:lpstr>PowerPoint-Präsentation</vt:lpstr>
      <vt:lpstr>PowerPoint-Präsentation</vt:lpstr>
      <vt:lpstr>PowerPoint-Präsentation</vt:lpstr>
      <vt:lpstr>Flutter-Workshop</vt:lpstr>
      <vt:lpstr>Overview</vt:lpstr>
      <vt:lpstr>Why Flutter?</vt:lpstr>
      <vt:lpstr>What even is Flutter?</vt:lpstr>
      <vt:lpstr>What even is Flutter?</vt:lpstr>
      <vt:lpstr>What even is Flutter?</vt:lpstr>
      <vt:lpstr>Your experience with mobile development</vt:lpstr>
      <vt:lpstr>What does Flutter offer?</vt:lpstr>
      <vt:lpstr>What does Flutter offer?</vt:lpstr>
      <vt:lpstr>What does Flutter offer?</vt:lpstr>
      <vt:lpstr>What does Flutter offer?</vt:lpstr>
      <vt:lpstr>What does Flutter offer?</vt:lpstr>
      <vt:lpstr>What does Flutter offer?</vt:lpstr>
      <vt:lpstr>What does Flutter offer?</vt:lpstr>
      <vt:lpstr>What does Flutter offer?</vt:lpstr>
      <vt:lpstr>What does Flutter offer?</vt:lpstr>
      <vt:lpstr>Applications in the wild</vt:lpstr>
      <vt:lpstr>BMW</vt:lpstr>
      <vt:lpstr>PowerPoint-Präsentation</vt:lpstr>
      <vt:lpstr>PowerPoint-Präsentation</vt:lpstr>
      <vt:lpstr>PowerPoint-Präsentation</vt:lpstr>
      <vt:lpstr>Summary</vt:lpstr>
      <vt:lpstr>Flutter Basics</vt:lpstr>
      <vt:lpstr>Widgets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Chat-GPT Clone</vt:lpstr>
      <vt:lpstr>Demo</vt:lpstr>
      <vt:lpstr>PowerPoint-Präsentation</vt:lpstr>
      <vt:lpstr>Architecture</vt:lpstr>
      <vt:lpstr>PowerPoint-Präsentation</vt:lpstr>
      <vt:lpstr>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2023-11-03T11:17:15Z</cp:lastPrinted>
  <dcterms:created xsi:type="dcterms:W3CDTF">2021-04-27T10:31:44Z</dcterms:created>
  <dcterms:modified xsi:type="dcterms:W3CDTF">2024-01-10T15:02:43Z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